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5.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95" r:id="rId6"/>
    <p:sldMasterId id="2147483667" r:id="rId7"/>
    <p:sldMasterId id="2147483714" r:id="rId8"/>
    <p:sldMasterId id="2147483739" r:id="rId9"/>
  </p:sldMasterIdLst>
  <p:sldIdLst>
    <p:sldId id="256" r:id="rId10"/>
    <p:sldId id="566" r:id="rId11"/>
    <p:sldId id="258" r:id="rId12"/>
    <p:sldId id="259" r:id="rId13"/>
    <p:sldId id="260" r:id="rId14"/>
    <p:sldId id="272" r:id="rId15"/>
    <p:sldId id="561" r:id="rId16"/>
    <p:sldId id="558" r:id="rId17"/>
    <p:sldId id="559" r:id="rId18"/>
    <p:sldId id="560" r:id="rId19"/>
    <p:sldId id="562" r:id="rId20"/>
    <p:sldId id="563" r:id="rId21"/>
    <p:sldId id="564" r:id="rId22"/>
    <p:sldId id="567" r:id="rId23"/>
    <p:sldId id="570" r:id="rId24"/>
    <p:sldId id="568" r:id="rId25"/>
    <p:sldId id="571" r:id="rId26"/>
    <p:sldId id="530" r:id="rId27"/>
    <p:sldId id="55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01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55" autoAdjust="0"/>
    <p:restoredTop sz="94660"/>
  </p:normalViewPr>
  <p:slideViewPr>
    <p:cSldViewPr snapToGrid="0">
      <p:cViewPr varScale="1">
        <p:scale>
          <a:sx n="83" d="100"/>
          <a:sy n="83" d="100"/>
        </p:scale>
        <p:origin x="73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customXml" Target="../customXml/item3.xml"/><Relationship Id="rId21" Type="http://schemas.openxmlformats.org/officeDocument/2006/relationships/slide" Target="slides/slide12.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23.png"/><Relationship Id="rId5" Type="http://schemas.openxmlformats.org/officeDocument/2006/relationships/image" Target="../media/image20.png"/><Relationship Id="rId15" Type="http://schemas.openxmlformats.org/officeDocument/2006/relationships/image" Target="../media/image24.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2.png"/><Relationship Id="rId14" Type="http://schemas.openxmlformats.org/officeDocument/2006/relationships/hyperlink" Target="http://www.capgemini.com/"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5.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3.svg"/><Relationship Id="rId4" Type="http://schemas.openxmlformats.org/officeDocument/2006/relationships/image" Target="../media/image3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3.xml"/><Relationship Id="rId6" Type="http://schemas.openxmlformats.org/officeDocument/2006/relationships/image" Target="../media/image3.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8.svg"/></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4.xml"/><Relationship Id="rId4" Type="http://schemas.openxmlformats.org/officeDocument/2006/relationships/image" Target="../media/image43.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4.xml"/><Relationship Id="rId4" Type="http://schemas.openxmlformats.org/officeDocument/2006/relationships/image" Target="../media/image4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7.pn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5.xml"/><Relationship Id="rId6" Type="http://schemas.openxmlformats.org/officeDocument/2006/relationships/hyperlink" Target="http://www.twitter.com/capgemini" TargetMode="External"/><Relationship Id="rId11" Type="http://schemas.openxmlformats.org/officeDocument/2006/relationships/image" Target="../media/image23.png"/><Relationship Id="rId5" Type="http://schemas.openxmlformats.org/officeDocument/2006/relationships/image" Target="../media/image20.png"/><Relationship Id="rId15" Type="http://schemas.openxmlformats.org/officeDocument/2006/relationships/image" Target="../media/image24.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2.png"/><Relationship Id="rId14" Type="http://schemas.openxmlformats.org/officeDocument/2006/relationships/hyperlink" Target="http://www.capgemini.com/" TargetMode="Externa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7.png"/><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38.sv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6.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43.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7.png"/><Relationship Id="rId1" Type="http://schemas.openxmlformats.org/officeDocument/2006/relationships/slideMaster" Target="../slideMasters/slideMaster6.xml"/><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id="{46279687-00F0-4823-8159-585447C125F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Fresh Grads – Parallel Project</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Sagar Kulkarni</a:t>
            </a:r>
          </a:p>
        </p:txBody>
      </p:sp>
      <p:pic>
        <p:nvPicPr>
          <p:cNvPr id="7"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3943955325"/>
      </p:ext>
    </p:extLst>
  </p:cSld>
  <p:clrMapOvr>
    <a:masterClrMapping/>
  </p:clrMapOvr>
  <p:extLst>
    <p:ext uri="{DCECCB84-F9BA-43D5-87BE-67443E8EF086}">
      <p15:sldGuideLst xmlns:p15="http://schemas.microsoft.com/office/powerpoint/2012/main">
        <p15:guide id="3"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66841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304140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221026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61821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93321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4276460572"/>
      </p:ext>
    </p:extLst>
  </p:cSld>
  <p:clrMapOvr>
    <a:masterClrMapping/>
  </p:clrMapOvr>
  <p:extLst>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390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8208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15134061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6119346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3276913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7534706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48764144"/>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87709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327306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5124708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1438337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07456"/>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0658510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3897463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4546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468058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3181C41-E797-4C55-B0D0-233FF421FA83}"/>
              </a:ext>
            </a:extLst>
          </p:cNvPr>
          <p:cNvPicPr>
            <a:picLocks noChangeAspect="1"/>
          </p:cNvPicPr>
          <p:nvPr userDrawn="1"/>
        </p:nvPicPr>
        <p:blipFill>
          <a:blip r:embed="rId2">
            <a:extLst>
              <a:ext uri="{96DAC541-7B7A-43D3-8B79-37D633B846F1}">
                <asvg:svgBlip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63382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462890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4826585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id="{7CE27168-F6DA-4810-BB03-F13300055E3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id="{B2FD07E9-FD44-4F4D-B48A-CB2D72E628F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8485649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50261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874081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6257088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5" name="Table Placeholder 24">
            <a:extLst>
              <a:ext uri="{FF2B5EF4-FFF2-40B4-BE49-F238E27FC236}">
                <a16:creationId xmlns:a16="http://schemas.microsoft.com/office/drawing/2014/main" id="{4CF70ABC-C3CC-4467-BF60-A472180D4920}"/>
              </a:ext>
            </a:extLst>
          </p:cNvPr>
          <p:cNvSpPr>
            <a:spLocks noGrp="1"/>
          </p:cNvSpPr>
          <p:nvPr>
            <p:ph type="tbl" sz="quarter" idx="17"/>
          </p:nvPr>
        </p:nvSpPr>
        <p:spPr>
          <a:xfrm>
            <a:off x="407988" y="2073275"/>
            <a:ext cx="11376025" cy="4178300"/>
          </a:xfrm>
          <a:prstGeom prst="rect">
            <a:avLst/>
          </a:prstGeom>
        </p:spPr>
        <p:txBody>
          <a:bodyPr anchor="ctr"/>
          <a:lstStyle>
            <a:lvl1pPr marL="0" indent="0" algn="ctr">
              <a:buNone/>
              <a:defRPr/>
            </a:lvl1pPr>
          </a:lstStyle>
          <a:p>
            <a:endParaRPr lang="pt-PT"/>
          </a:p>
        </p:txBody>
      </p:sp>
      <p:sp>
        <p:nvSpPr>
          <p:cNvPr id="23"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284856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aphs">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4" name="Text Placeholder 29">
            <a:extLst>
              <a:ext uri="{FF2B5EF4-FFF2-40B4-BE49-F238E27FC236}">
                <a16:creationId xmlns:a16="http://schemas.microsoft.com/office/drawing/2014/main"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endParaRPr lang="pt-PT"/>
          </a:p>
        </p:txBody>
      </p:sp>
      <p:sp>
        <p:nvSpPr>
          <p:cNvPr id="9" name="Title Placeholder 1">
            <a:extLst>
              <a:ext uri="{FF2B5EF4-FFF2-40B4-BE49-F238E27FC236}">
                <a16:creationId xmlns:a16="http://schemas.microsoft.com/office/drawing/2014/main" id="{552BBB0A-405D-419D-8BD5-EC8D9F84B795}"/>
              </a:ext>
            </a:extLst>
          </p:cNvPr>
          <p:cNvSpPr txBox="1">
            <a:spLocks/>
          </p:cNvSpPr>
          <p:nvPr userDrawn="1"/>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816298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F7E5A44-800E-4E01-9E39-BE8EDB371110}"/>
              </a:ext>
            </a:extLst>
          </p:cNvPr>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id="{115E9009-AF96-42B6-BF89-DC5FFB888C93}"/>
              </a:ext>
            </a:extLst>
          </p:cNvPr>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id="{72FA0387-E1A9-4FE6-B909-3C397FF8EDBE}"/>
              </a:ext>
            </a:extLst>
          </p:cNvPr>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id="{932FA6D2-DCA0-45C9-81B6-5EC52C969F94}"/>
              </a:ext>
            </a:extLst>
          </p:cNvPr>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id="{1B2F5493-6162-4AC0-BA43-8D7A7C0FA263}"/>
              </a:ext>
            </a:extLst>
          </p:cNvPr>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7" name="Text Placeholder 29">
            <a:extLst>
              <a:ext uri="{FF2B5EF4-FFF2-40B4-BE49-F238E27FC236}">
                <a16:creationId xmlns:a16="http://schemas.microsoft.com/office/drawing/2014/main" id="{DC134CF2-DCA0-414B-81CC-1ED54BE2F760}"/>
              </a:ext>
            </a:extLst>
          </p:cNvPr>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2247418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19840989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id="{DE5ADCF6-0F9C-4198-AF3A-A4ABB710EACA}"/>
              </a:ext>
            </a:extLst>
          </p:cNvPr>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endParaRPr lang="pt-PT"/>
          </a:p>
        </p:txBody>
      </p:sp>
      <p:sp>
        <p:nvSpPr>
          <p:cNvPr id="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30967884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67E21435-78AE-465F-A49A-B06594889D38}"/>
              </a:ext>
            </a:extLst>
          </p:cNvPr>
          <p:cNvSpPr/>
          <p:nvPr userDrawn="1"/>
        </p:nvSpPr>
        <p:spPr>
          <a:xfrm>
            <a:off x="9363909" y="0"/>
            <a:ext cx="282809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Text Placeholder 29">
            <a:extLst>
              <a:ext uri="{FF2B5EF4-FFF2-40B4-BE49-F238E27FC236}">
                <a16:creationId xmlns:a16="http://schemas.microsoft.com/office/drawing/2014/main" id="{09D3E9EE-291C-4AC0-8D9C-7436CFEE0FB8}"/>
              </a:ext>
            </a:extLst>
          </p:cNvPr>
          <p:cNvSpPr>
            <a:spLocks noGrp="1"/>
          </p:cNvSpPr>
          <p:nvPr>
            <p:ph type="body" sz="quarter" idx="42" hasCustomPrompt="1"/>
          </p:nvPr>
        </p:nvSpPr>
        <p:spPr>
          <a:xfrm>
            <a:off x="9858635"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cxnSp>
        <p:nvCxnSpPr>
          <p:cNvPr id="6" name="Conector reto 49">
            <a:extLst>
              <a:ext uri="{FF2B5EF4-FFF2-40B4-BE49-F238E27FC236}">
                <a16:creationId xmlns:a16="http://schemas.microsoft.com/office/drawing/2014/main" id="{47863E65-2400-4211-A634-25391108062D}"/>
              </a:ext>
            </a:extLst>
          </p:cNvPr>
          <p:cNvCxnSpPr>
            <a:cxnSpLocks/>
          </p:cNvCxnSpPr>
          <p:nvPr/>
        </p:nvCxnSpPr>
        <p:spPr>
          <a:xfrm>
            <a:off x="10836130"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9">
            <a:extLst>
              <a:ext uri="{FF2B5EF4-FFF2-40B4-BE49-F238E27FC236}">
                <a16:creationId xmlns:a16="http://schemas.microsoft.com/office/drawing/2014/main" id="{637A42F6-A0B8-4DEF-AE56-7743C3C89A3A}"/>
              </a:ext>
            </a:extLst>
          </p:cNvPr>
          <p:cNvSpPr>
            <a:spLocks noGrp="1"/>
          </p:cNvSpPr>
          <p:nvPr>
            <p:ph type="body" sz="quarter" idx="43" hasCustomPrompt="1"/>
          </p:nvPr>
        </p:nvSpPr>
        <p:spPr>
          <a:xfrm>
            <a:off x="10873669"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9" name="Text Placeholder 29">
            <a:extLst>
              <a:ext uri="{FF2B5EF4-FFF2-40B4-BE49-F238E27FC236}">
                <a16:creationId xmlns:a16="http://schemas.microsoft.com/office/drawing/2014/main" id="{5D26050F-BE0E-45C7-BF16-4B401065CDD7}"/>
              </a:ext>
            </a:extLst>
          </p:cNvPr>
          <p:cNvSpPr>
            <a:spLocks noGrp="1"/>
          </p:cNvSpPr>
          <p:nvPr>
            <p:ph type="body" sz="quarter" idx="44" hasCustomPrompt="1"/>
          </p:nvPr>
        </p:nvSpPr>
        <p:spPr>
          <a:xfrm>
            <a:off x="9858635"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0" name="Text Placeholder 29">
            <a:extLst>
              <a:ext uri="{FF2B5EF4-FFF2-40B4-BE49-F238E27FC236}">
                <a16:creationId xmlns:a16="http://schemas.microsoft.com/office/drawing/2014/main" id="{DAFF5EB0-EE62-4C80-9262-D5EB89300B31}"/>
              </a:ext>
            </a:extLst>
          </p:cNvPr>
          <p:cNvSpPr>
            <a:spLocks noGrp="1"/>
          </p:cNvSpPr>
          <p:nvPr>
            <p:ph type="body" sz="quarter" idx="45" hasCustomPrompt="1"/>
          </p:nvPr>
        </p:nvSpPr>
        <p:spPr>
          <a:xfrm>
            <a:off x="10873669"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1" name="Text Placeholder 29">
            <a:extLst>
              <a:ext uri="{FF2B5EF4-FFF2-40B4-BE49-F238E27FC236}">
                <a16:creationId xmlns:a16="http://schemas.microsoft.com/office/drawing/2014/main" id="{1D2E2610-A39A-4ABB-B9B0-3E64FB2B1FD2}"/>
              </a:ext>
            </a:extLst>
          </p:cNvPr>
          <p:cNvSpPr>
            <a:spLocks noGrp="1"/>
          </p:cNvSpPr>
          <p:nvPr>
            <p:ph type="body" sz="quarter" idx="46" hasCustomPrompt="1"/>
          </p:nvPr>
        </p:nvSpPr>
        <p:spPr>
          <a:xfrm>
            <a:off x="9858635"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2" name="Text Placeholder 29">
            <a:extLst>
              <a:ext uri="{FF2B5EF4-FFF2-40B4-BE49-F238E27FC236}">
                <a16:creationId xmlns:a16="http://schemas.microsoft.com/office/drawing/2014/main" id="{7FEBB00E-E460-421E-A98D-4E1A8813E933}"/>
              </a:ext>
            </a:extLst>
          </p:cNvPr>
          <p:cNvSpPr>
            <a:spLocks noGrp="1"/>
          </p:cNvSpPr>
          <p:nvPr>
            <p:ph type="body" sz="quarter" idx="47" hasCustomPrompt="1"/>
          </p:nvPr>
        </p:nvSpPr>
        <p:spPr>
          <a:xfrm>
            <a:off x="10873669"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6" name="Text Placeholder 29">
            <a:extLst>
              <a:ext uri="{FF2B5EF4-FFF2-40B4-BE49-F238E27FC236}">
                <a16:creationId xmlns:a16="http://schemas.microsoft.com/office/drawing/2014/main" id="{FAFB67F4-E060-49A7-B606-E1DBD3BADB1E}"/>
              </a:ext>
            </a:extLst>
          </p:cNvPr>
          <p:cNvSpPr>
            <a:spLocks noGrp="1"/>
          </p:cNvSpPr>
          <p:nvPr>
            <p:ph type="body" sz="quarter" idx="48" hasCustomPrompt="1"/>
          </p:nvPr>
        </p:nvSpPr>
        <p:spPr>
          <a:xfrm>
            <a:off x="9858635"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7" name="Text Placeholder 29">
            <a:extLst>
              <a:ext uri="{FF2B5EF4-FFF2-40B4-BE49-F238E27FC236}">
                <a16:creationId xmlns:a16="http://schemas.microsoft.com/office/drawing/2014/main" id="{DB43EC2B-27E8-42E4-B1FE-B643A64496E9}"/>
              </a:ext>
            </a:extLst>
          </p:cNvPr>
          <p:cNvSpPr>
            <a:spLocks noGrp="1"/>
          </p:cNvSpPr>
          <p:nvPr>
            <p:ph type="body" sz="quarter" idx="49" hasCustomPrompt="1"/>
          </p:nvPr>
        </p:nvSpPr>
        <p:spPr>
          <a:xfrm>
            <a:off x="10873669"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8" name="Text Placeholder 29">
            <a:extLst>
              <a:ext uri="{FF2B5EF4-FFF2-40B4-BE49-F238E27FC236}">
                <a16:creationId xmlns:a16="http://schemas.microsoft.com/office/drawing/2014/main" id="{2227CA6E-59E3-4FDF-9ED6-1407D9E2902E}"/>
              </a:ext>
            </a:extLst>
          </p:cNvPr>
          <p:cNvSpPr>
            <a:spLocks noGrp="1"/>
          </p:cNvSpPr>
          <p:nvPr>
            <p:ph type="body" sz="quarter" idx="50" hasCustomPrompt="1"/>
          </p:nvPr>
        </p:nvSpPr>
        <p:spPr>
          <a:xfrm>
            <a:off x="9858635"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9" name="Text Placeholder 29">
            <a:extLst>
              <a:ext uri="{FF2B5EF4-FFF2-40B4-BE49-F238E27FC236}">
                <a16:creationId xmlns:a16="http://schemas.microsoft.com/office/drawing/2014/main" id="{05CECC09-5520-4F91-918B-395F23E6E9B7}"/>
              </a:ext>
            </a:extLst>
          </p:cNvPr>
          <p:cNvSpPr>
            <a:spLocks noGrp="1"/>
          </p:cNvSpPr>
          <p:nvPr>
            <p:ph type="body" sz="quarter" idx="51" hasCustomPrompt="1"/>
          </p:nvPr>
        </p:nvSpPr>
        <p:spPr>
          <a:xfrm>
            <a:off x="10873669"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9"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20"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7010964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id="{C2900546-43C2-48AA-9FD6-CFB7317713BE}"/>
              </a:ext>
            </a:extLst>
          </p:cNvPr>
          <p:cNvSpPr/>
          <p:nvPr userDrawn="1"/>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endParaRPr lang="pt-PT"/>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id="{C2900546-43C2-48AA-9FD6-CFB7317713BE}"/>
              </a:ext>
            </a:extLst>
          </p:cNvPr>
          <p:cNvSpPr/>
          <p:nvPr userDrawn="1"/>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endParaRPr lang="pt-PT"/>
          </a:p>
        </p:txBody>
      </p:sp>
      <p:pic>
        <p:nvPicPr>
          <p:cNvPr id="2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385260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50C72D0-5CFE-422E-AABA-2AE737D2B66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6311901" y="300730"/>
            <a:ext cx="5880099" cy="6557270"/>
          </a:xfrm>
          <a:prstGeom prst="rect">
            <a:avLst/>
          </a:prstGeom>
        </p:spPr>
      </p:pic>
      <p:sp>
        <p:nvSpPr>
          <p:cNvPr id="17" name="Text Placeholder 7">
            <a:extLst>
              <a:ext uri="{FF2B5EF4-FFF2-40B4-BE49-F238E27FC236}">
                <a16:creationId xmlns:a16="http://schemas.microsoft.com/office/drawing/2014/main" id="{0953EECA-9A2F-483A-AF62-834FA9F888FE}"/>
              </a:ext>
            </a:extLst>
          </p:cNvPr>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id="{F5F8DF03-3900-491E-B8AF-F0C6BE50D853}"/>
              </a:ext>
            </a:extLst>
          </p:cNvPr>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endParaRPr lang="pt-PT" dirty="0"/>
          </a:p>
        </p:txBody>
      </p:sp>
      <p:sp>
        <p:nvSpPr>
          <p:cNvPr id="14" name="Text Placeholder 7">
            <a:extLst>
              <a:ext uri="{FF2B5EF4-FFF2-40B4-BE49-F238E27FC236}">
                <a16:creationId xmlns:a16="http://schemas.microsoft.com/office/drawing/2014/main" id="{0339BEFE-9642-4BFF-AA21-D95E4DB03155}"/>
              </a:ext>
            </a:extLst>
          </p:cNvPr>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8872749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endParaRPr lang="pt-PT"/>
          </a:p>
        </p:txBody>
      </p:sp>
      <p:sp>
        <p:nvSpPr>
          <p:cNvPr id="10" name="Freeform: Shape 9">
            <a:extLst>
              <a:ext uri="{FF2B5EF4-FFF2-40B4-BE49-F238E27FC236}">
                <a16:creationId xmlns:a16="http://schemas.microsoft.com/office/drawing/2014/main"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092462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xe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C8E1C88-76B5-4FBC-8619-E07B3932BC02}"/>
              </a:ext>
            </a:extLst>
          </p:cNvPr>
          <p:cNvSpPr/>
          <p:nvPr userDrawn="1"/>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id="{AC8E1C88-76B5-4FBC-8619-E07B3932BC02}"/>
              </a:ext>
            </a:extLst>
          </p:cNvPr>
          <p:cNvSpPr/>
          <p:nvPr userDrawn="1"/>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id="{AC8E1C88-76B5-4FBC-8619-E07B3932BC02}"/>
              </a:ext>
            </a:extLst>
          </p:cNvPr>
          <p:cNvSpPr/>
          <p:nvPr userDrawn="1"/>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id="{AC8E1C88-76B5-4FBC-8619-E07B3932BC02}"/>
              </a:ext>
            </a:extLst>
          </p:cNvPr>
          <p:cNvSpPr/>
          <p:nvPr userDrawn="1"/>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id="{A10BB4E8-B0D3-4206-AC65-A368938B1CD5}"/>
              </a:ext>
            </a:extLst>
          </p:cNvPr>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id="{86304B18-FE01-4A88-AA17-A2A76AB7E3F6}"/>
              </a:ext>
            </a:extLst>
          </p:cNvPr>
          <p:cNvSpPr/>
          <p:nvPr userDrawn="1"/>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id="{86304B18-FE01-4A88-AA17-A2A76AB7E3F6}"/>
              </a:ext>
            </a:extLst>
          </p:cNvPr>
          <p:cNvSpPr/>
          <p:nvPr userDrawn="1"/>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id="{86304B18-FE01-4A88-AA17-A2A76AB7E3F6}"/>
              </a:ext>
            </a:extLst>
          </p:cNvPr>
          <p:cNvSpPr/>
          <p:nvPr userDrawn="1"/>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id="{86304B18-FE01-4A88-AA17-A2A76AB7E3F6}"/>
              </a:ext>
            </a:extLst>
          </p:cNvPr>
          <p:cNvSpPr/>
          <p:nvPr userDrawn="1"/>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id="{86304B18-FE01-4A88-AA17-A2A76AB7E3F6}"/>
              </a:ext>
            </a:extLst>
          </p:cNvPr>
          <p:cNvSpPr/>
          <p:nvPr userDrawn="1"/>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id="{A10BB4E8-B0D3-4206-AC65-A368938B1CD5}"/>
              </a:ext>
            </a:extLst>
          </p:cNvPr>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id="{A10BB4E8-B0D3-4206-AC65-A368938B1CD5}"/>
              </a:ext>
            </a:extLst>
          </p:cNvPr>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id="{A10BB4E8-B0D3-4206-AC65-A368938B1CD5}"/>
              </a:ext>
            </a:extLst>
          </p:cNvPr>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id="{A10BB4E8-B0D3-4206-AC65-A368938B1CD5}"/>
              </a:ext>
            </a:extLst>
          </p:cNvPr>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403154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g Table">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235695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9140202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7892992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609816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7B390E6-46A0-4BED-B3E2-3051836E07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4881213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6643461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7782467"/>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6628817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Tree>
    <p:extLst>
      <p:ext uri="{BB962C8B-B14F-4D97-AF65-F5344CB8AC3E}">
        <p14:creationId xmlns:p14="http://schemas.microsoft.com/office/powerpoint/2010/main" val="427279455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9913324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55265247"/>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45385124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81711223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01925693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534754065"/>
      </p:ext>
    </p:extLst>
  </p:cSld>
  <p:clrMapOvr>
    <a:masterClrMapping/>
  </p:clrMapOvr>
  <p:extLst>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040909627"/>
      </p:ext>
    </p:extLst>
  </p:cSld>
  <p:clrMapOvr>
    <a:masterClrMapping/>
  </p:clrMapOvr>
  <p:extLst>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2769815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7381934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49158916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67248826"/>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33213513"/>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88354996"/>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851258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00640816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8334684"/>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792527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5373778"/>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698536"/>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59015439"/>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17611070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77279180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26812740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0209796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3604004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2915271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4884835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64934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08201450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5479700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0557912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9194553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1897064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0488704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2867923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3396217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04892634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3181699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04064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4892208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9489721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113259829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82648504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25797618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image" Target="../media/image4.svg"/><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image" Target="../media/image3.png"/><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theme" Target="../theme/theme2.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image" Target="../media/image4.sv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3.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3.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4.sv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3.png"/><Relationship Id="rId5" Type="http://schemas.openxmlformats.org/officeDocument/2006/relationships/theme" Target="../theme/theme4.xml"/><Relationship Id="rId4"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image" Target="../media/image3.png"/><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theme" Target="../theme/theme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image" Target="../media/image4.sv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3" Type="http://schemas.openxmlformats.org/officeDocument/2006/relationships/slideLayout" Target="../slideLayouts/slideLayout77.xml"/><Relationship Id="rId21" Type="http://schemas.openxmlformats.org/officeDocument/2006/relationships/image" Target="../media/image3.png"/><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theme" Target="../theme/theme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image" Target="../media/image4.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219716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4">
            <a:extLst>
              <a:ext uri="{96DAC541-7B7A-43D3-8B79-37D633B846F1}">
                <asvg:svgBlip xmlns:asvg="http://schemas.microsoft.com/office/drawing/2016/SVG/main"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8575706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0">
            <a:extLst>
              <a:ext uri="{96DAC541-7B7A-43D3-8B79-37D633B846F1}">
                <asvg:svgBlip xmlns:asvg="http://schemas.microsoft.com/office/drawing/2016/SVG/main" r:embed="rId2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18092137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80665854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6">
            <a:extLst>
              <a:ext uri="{96DAC541-7B7A-43D3-8B79-37D633B846F1}">
                <asvg:svgBlip xmlns:asvg="http://schemas.microsoft.com/office/drawing/2016/SVG/main" r:embed="rId27"/>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79018908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6/22/2021</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
        <p:nvSpPr>
          <p:cNvPr id="36" name="Rectangle 35">
            <a:extLst>
              <a:ext uri="{FF2B5EF4-FFF2-40B4-BE49-F238E27FC236}">
                <a16:creationId xmlns:a16="http://schemas.microsoft.com/office/drawing/2014/main" id="{737D5797-2BEC-4312-A77E-5DA52125B690}"/>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a:extLst>
              <a:ext uri="{FF2B5EF4-FFF2-40B4-BE49-F238E27FC236}">
                <a16:creationId xmlns:a16="http://schemas.microsoft.com/office/drawing/2014/main" id="{74213BB2-FC66-484C-87F4-A1DC24F7AA59}"/>
              </a:ext>
            </a:extLst>
          </p:cNvPr>
          <p:cNvPicPr>
            <a:picLocks noChangeAspect="1"/>
          </p:cNvPicPr>
          <p:nvPr userDrawn="1"/>
        </p:nvPicPr>
        <p:blipFill rotWithShape="1">
          <a:blip r:embed="rId21">
            <a:extLst>
              <a:ext uri="{96DAC541-7B7A-43D3-8B79-37D633B846F1}">
                <asvg:svgBlip xmlns:asvg="http://schemas.microsoft.com/office/drawing/2016/SVG/main" r:embed="rId22"/>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181636053"/>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1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3" Type="http://schemas.openxmlformats.org/officeDocument/2006/relationships/image" Target="../media/image60.jpeg"/><Relationship Id="rId7" Type="http://schemas.openxmlformats.org/officeDocument/2006/relationships/image" Target="../media/image62.sv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4.sv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D554CFA-E73E-4994-8198-448F6C7B44D8}"/>
              </a:ext>
            </a:extLst>
          </p:cNvPr>
          <p:cNvSpPr>
            <a:spLocks noGrp="1"/>
          </p:cNvSpPr>
          <p:nvPr>
            <p:ph type="body" sz="quarter" idx="11"/>
          </p:nvPr>
        </p:nvSpPr>
        <p:spPr>
          <a:xfrm>
            <a:off x="6382327" y="1216753"/>
            <a:ext cx="5261187" cy="1182207"/>
          </a:xfrm>
        </p:spPr>
        <p:txBody>
          <a:bodyPr>
            <a:normAutofit/>
          </a:bodyPr>
          <a:lstStyle/>
          <a:p>
            <a:r>
              <a:rPr lang="en-US" dirty="0">
                <a:solidFill>
                  <a:schemeClr val="bg1"/>
                </a:solidFill>
              </a:rPr>
              <a:t>Fresh  Grads – Group Project</a:t>
            </a:r>
          </a:p>
          <a:p>
            <a:r>
              <a:rPr lang="en-US" dirty="0">
                <a:solidFill>
                  <a:schemeClr val="bg1"/>
                </a:solidFill>
              </a:rPr>
              <a:t>Doctor Appointment System</a:t>
            </a:r>
          </a:p>
        </p:txBody>
      </p:sp>
      <p:sp>
        <p:nvSpPr>
          <p:cNvPr id="2" name="TextBox 1">
            <a:extLst>
              <a:ext uri="{FF2B5EF4-FFF2-40B4-BE49-F238E27FC236}">
                <a16:creationId xmlns:a16="http://schemas.microsoft.com/office/drawing/2014/main" id="{2ECF6CD1-B85E-42F8-852A-461AA4006781}"/>
              </a:ext>
            </a:extLst>
          </p:cNvPr>
          <p:cNvSpPr txBox="1"/>
          <p:nvPr/>
        </p:nvSpPr>
        <p:spPr>
          <a:xfrm>
            <a:off x="7592292" y="3718679"/>
            <a:ext cx="4488872" cy="3139321"/>
          </a:xfrm>
          <a:prstGeom prst="rect">
            <a:avLst/>
          </a:prstGeom>
          <a:noFill/>
        </p:spPr>
        <p:txBody>
          <a:bodyPr wrap="square" rtlCol="0">
            <a:spAutoFit/>
          </a:bodyPr>
          <a:lstStyle/>
          <a:p>
            <a:r>
              <a:rPr lang="en-US" dirty="0">
                <a:solidFill>
                  <a:schemeClr val="bg1"/>
                </a:solidFill>
              </a:rPr>
              <a:t>TEAM</a:t>
            </a:r>
          </a:p>
          <a:p>
            <a:endParaRPr lang="en-US" dirty="0">
              <a:solidFill>
                <a:schemeClr val="bg1"/>
              </a:solidFill>
            </a:endParaRPr>
          </a:p>
          <a:p>
            <a:r>
              <a:rPr lang="en-US" dirty="0" err="1">
                <a:solidFill>
                  <a:schemeClr val="bg1"/>
                </a:solidFill>
              </a:rPr>
              <a:t>Abisheak</a:t>
            </a:r>
            <a:r>
              <a:rPr lang="en-US" dirty="0">
                <a:solidFill>
                  <a:schemeClr val="bg1"/>
                </a:solidFill>
              </a:rPr>
              <a:t> Balakrishnan</a:t>
            </a:r>
          </a:p>
          <a:p>
            <a:r>
              <a:rPr lang="en-US" dirty="0" err="1">
                <a:solidFill>
                  <a:schemeClr val="bg1"/>
                </a:solidFill>
              </a:rPr>
              <a:t>Avinash</a:t>
            </a:r>
            <a:r>
              <a:rPr lang="en-US" dirty="0">
                <a:solidFill>
                  <a:schemeClr val="bg1"/>
                </a:solidFill>
              </a:rPr>
              <a:t> Reddy </a:t>
            </a:r>
            <a:r>
              <a:rPr lang="en-US" dirty="0" err="1">
                <a:solidFill>
                  <a:schemeClr val="bg1"/>
                </a:solidFill>
              </a:rPr>
              <a:t>Nalamalapu</a:t>
            </a:r>
            <a:endParaRPr lang="en-US" dirty="0">
              <a:solidFill>
                <a:schemeClr val="bg1"/>
              </a:solidFill>
            </a:endParaRPr>
          </a:p>
          <a:p>
            <a:r>
              <a:rPr lang="en-US" dirty="0" err="1">
                <a:solidFill>
                  <a:schemeClr val="bg1"/>
                </a:solidFill>
              </a:rPr>
              <a:t>Narasimhareddy</a:t>
            </a:r>
            <a:r>
              <a:rPr lang="en-US" dirty="0">
                <a:solidFill>
                  <a:schemeClr val="bg1"/>
                </a:solidFill>
              </a:rPr>
              <a:t> </a:t>
            </a:r>
            <a:r>
              <a:rPr lang="en-US" dirty="0" err="1">
                <a:solidFill>
                  <a:schemeClr val="bg1"/>
                </a:solidFill>
              </a:rPr>
              <a:t>Mandalapu</a:t>
            </a:r>
            <a:endParaRPr lang="en-US" dirty="0">
              <a:solidFill>
                <a:schemeClr val="bg1"/>
              </a:solidFill>
            </a:endParaRPr>
          </a:p>
          <a:p>
            <a:r>
              <a:rPr lang="en-US" dirty="0" err="1">
                <a:solidFill>
                  <a:schemeClr val="bg1"/>
                </a:solidFill>
              </a:rPr>
              <a:t>Pavankumar</a:t>
            </a:r>
            <a:r>
              <a:rPr lang="en-US" dirty="0">
                <a:solidFill>
                  <a:schemeClr val="bg1"/>
                </a:solidFill>
              </a:rPr>
              <a:t> </a:t>
            </a:r>
            <a:r>
              <a:rPr lang="en-US" dirty="0" err="1">
                <a:solidFill>
                  <a:schemeClr val="bg1"/>
                </a:solidFill>
              </a:rPr>
              <a:t>Allur</a:t>
            </a:r>
            <a:endParaRPr lang="en-US" dirty="0">
              <a:solidFill>
                <a:schemeClr val="bg1"/>
              </a:solidFill>
            </a:endParaRPr>
          </a:p>
          <a:p>
            <a:r>
              <a:rPr lang="en-US" dirty="0">
                <a:solidFill>
                  <a:schemeClr val="bg1"/>
                </a:solidFill>
              </a:rPr>
              <a:t>Satish Kumar </a:t>
            </a:r>
            <a:r>
              <a:rPr lang="en-US" dirty="0" err="1">
                <a:solidFill>
                  <a:schemeClr val="bg1"/>
                </a:solidFill>
              </a:rPr>
              <a:t>Pullagaru</a:t>
            </a:r>
            <a:endParaRPr lang="en-US" dirty="0">
              <a:solidFill>
                <a:schemeClr val="bg1"/>
              </a:solidFill>
            </a:endParaRPr>
          </a:p>
          <a:p>
            <a:r>
              <a:rPr lang="en-US" dirty="0">
                <a:solidFill>
                  <a:schemeClr val="bg1"/>
                </a:solidFill>
              </a:rPr>
              <a:t>Sharath Kumar A</a:t>
            </a:r>
          </a:p>
          <a:p>
            <a:r>
              <a:rPr lang="en-US" dirty="0">
                <a:solidFill>
                  <a:schemeClr val="bg1"/>
                </a:solidFill>
              </a:rPr>
              <a:t>Venkata </a:t>
            </a:r>
            <a:r>
              <a:rPr lang="en-US" dirty="0" err="1">
                <a:solidFill>
                  <a:schemeClr val="bg1"/>
                </a:solidFill>
              </a:rPr>
              <a:t>Mallikarjuna</a:t>
            </a:r>
            <a:r>
              <a:rPr lang="en-US" dirty="0">
                <a:solidFill>
                  <a:schemeClr val="bg1"/>
                </a:solidFill>
              </a:rPr>
              <a:t> Varma </a:t>
            </a:r>
            <a:r>
              <a:rPr lang="en-US" dirty="0" err="1">
                <a:solidFill>
                  <a:schemeClr val="bg1"/>
                </a:solidFill>
              </a:rPr>
              <a:t>Kolukuluri</a:t>
            </a:r>
            <a:endParaRPr lang="en-US" dirty="0">
              <a:solidFill>
                <a:schemeClr val="bg1"/>
              </a:solidFill>
            </a:endParaRPr>
          </a:p>
          <a:p>
            <a:endParaRPr lang="en-US" dirty="0">
              <a:solidFill>
                <a:schemeClr val="bg1"/>
              </a:solidFill>
            </a:endParaRPr>
          </a:p>
          <a:p>
            <a:endParaRPr lang="en-IN" dirty="0">
              <a:solidFill>
                <a:schemeClr val="bg1"/>
              </a:solidFill>
            </a:endParaRPr>
          </a:p>
        </p:txBody>
      </p:sp>
    </p:spTree>
    <p:extLst>
      <p:ext uri="{BB962C8B-B14F-4D97-AF65-F5344CB8AC3E}">
        <p14:creationId xmlns:p14="http://schemas.microsoft.com/office/powerpoint/2010/main" val="3126075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49F4390-C27A-47C6-844B-828F200AEAFF}"/>
              </a:ext>
            </a:extLst>
          </p:cNvPr>
          <p:cNvSpPr>
            <a:spLocks noChangeArrowheads="1"/>
          </p:cNvSpPr>
          <p:nvPr/>
        </p:nvSpPr>
        <p:spPr bwMode="auto">
          <a:xfrm>
            <a:off x="4821381" y="-3133898"/>
            <a:ext cx="8076365" cy="28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3" name="TextBox 2">
            <a:extLst>
              <a:ext uri="{FF2B5EF4-FFF2-40B4-BE49-F238E27FC236}">
                <a16:creationId xmlns:a16="http://schemas.microsoft.com/office/drawing/2014/main" id="{D27F9514-8BB6-4452-A941-099C600254D4}"/>
              </a:ext>
            </a:extLst>
          </p:cNvPr>
          <p:cNvSpPr txBox="1"/>
          <p:nvPr/>
        </p:nvSpPr>
        <p:spPr>
          <a:xfrm>
            <a:off x="1105593" y="482138"/>
            <a:ext cx="18229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Verdana"/>
                <a:ea typeface="+mn-ea"/>
                <a:cs typeface="+mn-cs"/>
              </a:rPr>
              <a:t>Class Design</a:t>
            </a:r>
          </a:p>
        </p:txBody>
      </p:sp>
      <p:sp>
        <p:nvSpPr>
          <p:cNvPr id="4" name="Rectangle 2">
            <a:extLst>
              <a:ext uri="{FF2B5EF4-FFF2-40B4-BE49-F238E27FC236}">
                <a16:creationId xmlns:a16="http://schemas.microsoft.com/office/drawing/2014/main" id="{CE8B5AD8-A686-4F9E-ACDB-30E202BA1E28}"/>
              </a:ext>
            </a:extLst>
          </p:cNvPr>
          <p:cNvSpPr>
            <a:spLocks noChangeArrowheads="1"/>
          </p:cNvSpPr>
          <p:nvPr/>
        </p:nvSpPr>
        <p:spPr bwMode="auto">
          <a:xfrm>
            <a:off x="1105593" y="1030432"/>
            <a:ext cx="69743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Verdana"/>
                <a:ea typeface="+mn-ea"/>
                <a:cs typeface="+mn-cs"/>
              </a:rPr>
              <a:t>Repository:</a:t>
            </a:r>
            <a:endParaRPr kumimoji="0" lang="en-US" sz="1800" b="0" i="0" u="none" strike="noStrike" kern="1200" cap="none" spc="0" normalizeH="0" baseline="0" noProof="0" dirty="0">
              <a:ln>
                <a:noFill/>
              </a:ln>
              <a:solidFill>
                <a:srgbClr val="000000"/>
              </a:solidFill>
              <a:effectLst/>
              <a:uLnTx/>
              <a:uFillTx/>
              <a:latin typeface="Verdana"/>
              <a:ea typeface="+mn-ea"/>
              <a:cs typeface="+mn-cs"/>
            </a:endParaRPr>
          </a:p>
        </p:txBody>
      </p:sp>
      <p:pic>
        <p:nvPicPr>
          <p:cNvPr id="6" name="Picture 5"/>
          <p:cNvPicPr/>
          <p:nvPr/>
        </p:nvPicPr>
        <p:blipFill rotWithShape="1">
          <a:blip r:embed="rId2"/>
          <a:srcRect l="17706" t="10988" r="20784" b="19813"/>
          <a:stretch/>
        </p:blipFill>
        <p:spPr bwMode="auto">
          <a:xfrm>
            <a:off x="3371849" y="1030432"/>
            <a:ext cx="7469204" cy="5456995"/>
          </a:xfrm>
          <a:prstGeom prst="rect">
            <a:avLst/>
          </a:prstGeom>
          <a:ln>
            <a:noFill/>
          </a:ln>
          <a:extLst>
            <a:ext uri="{53640926-AAD7-44D8-BBD7-CCE9431645EC}">
              <a14:shadowObscured xmlns:a14="http://schemas.microsoft.com/office/drawing/2010/main"/>
            </a:ext>
          </a:extLst>
        </p:spPr>
      </p:pic>
      <p:sp>
        <p:nvSpPr>
          <p:cNvPr id="7" name="Rectangle 6">
            <a:extLst>
              <a:ext uri="{FF2B5EF4-FFF2-40B4-BE49-F238E27FC236}">
                <a16:creationId xmlns:a16="http://schemas.microsoft.com/office/drawing/2014/main" id="{5FCFFC4C-D867-47CA-B90A-F7B2FBA010AB}"/>
              </a:ext>
            </a:extLst>
          </p:cNvPr>
          <p:cNvSpPr/>
          <p:nvPr/>
        </p:nvSpPr>
        <p:spPr>
          <a:xfrm>
            <a:off x="243137" y="4969090"/>
            <a:ext cx="3724275" cy="9503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cxnSp>
        <p:nvCxnSpPr>
          <p:cNvPr id="8" name="Straight Connector 7">
            <a:extLst>
              <a:ext uri="{FF2B5EF4-FFF2-40B4-BE49-F238E27FC236}">
                <a16:creationId xmlns:a16="http://schemas.microsoft.com/office/drawing/2014/main" id="{C3AAF2D4-3FC1-4A25-917F-5DAF37A9CBE6}"/>
              </a:ext>
            </a:extLst>
          </p:cNvPr>
          <p:cNvCxnSpPr>
            <a:cxnSpLocks/>
          </p:cNvCxnSpPr>
          <p:nvPr/>
        </p:nvCxnSpPr>
        <p:spPr>
          <a:xfrm>
            <a:off x="266700" y="5219700"/>
            <a:ext cx="3700712"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9D1A2474-361E-40AA-852D-AE2B9E9F8111}"/>
              </a:ext>
            </a:extLst>
          </p:cNvPr>
          <p:cNvCxnSpPr>
            <a:cxnSpLocks/>
          </p:cNvCxnSpPr>
          <p:nvPr/>
        </p:nvCxnSpPr>
        <p:spPr>
          <a:xfrm>
            <a:off x="266700" y="5334000"/>
            <a:ext cx="3724776"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2BF4D9B0-B049-4962-A5D8-46F56F67ACF5}"/>
              </a:ext>
            </a:extLst>
          </p:cNvPr>
          <p:cNvSpPr txBox="1"/>
          <p:nvPr/>
        </p:nvSpPr>
        <p:spPr>
          <a:xfrm>
            <a:off x="219075" y="5444264"/>
            <a:ext cx="3724274" cy="461665"/>
          </a:xfrm>
          <a:prstGeom prst="rect">
            <a:avLst/>
          </a:prstGeom>
          <a:noFill/>
        </p:spPr>
        <p:txBody>
          <a:bodyPr wrap="square" rtlCol="0">
            <a:spAutoFit/>
          </a:bodyPr>
          <a:lstStyle/>
          <a:p>
            <a:r>
              <a:rPr lang="en-IN" sz="800" dirty="0">
                <a:solidFill>
                  <a:srgbClr val="000000"/>
                </a:solidFill>
                <a:latin typeface="Consolas" panose="020B0609020204030204" pitchFamily="49" charset="0"/>
              </a:rPr>
              <a:t>+getAllPatientIssues():List&lt;PatientIssues&gt;</a:t>
            </a:r>
          </a:p>
          <a:p>
            <a:r>
              <a:rPr lang="en-IN" sz="800" dirty="0">
                <a:solidFill>
                  <a:srgbClr val="000000"/>
                </a:solidFill>
                <a:latin typeface="Consolas" panose="020B0609020204030204" pitchFamily="49" charset="0"/>
              </a:rPr>
              <a:t>+addPatientIssue(PatientIssue </a:t>
            </a:r>
            <a:r>
              <a:rPr lang="en-IN" sz="800" dirty="0">
                <a:solidFill>
                  <a:srgbClr val="6A3E3E"/>
                </a:solidFill>
                <a:latin typeface="Consolas" panose="020B0609020204030204" pitchFamily="49" charset="0"/>
              </a:rPr>
              <a:t>patientIssue</a:t>
            </a:r>
            <a:r>
              <a:rPr lang="en-IN" sz="800" dirty="0">
                <a:solidFill>
                  <a:srgbClr val="000000"/>
                </a:solidFill>
                <a:latin typeface="Consolas" panose="020B0609020204030204" pitchFamily="49" charset="0"/>
              </a:rPr>
              <a:t>): PatientIssue</a:t>
            </a:r>
          </a:p>
          <a:p>
            <a:r>
              <a:rPr lang="en-IN" sz="800" dirty="0">
                <a:solidFill>
                  <a:srgbClr val="000000"/>
                </a:solidFill>
                <a:latin typeface="Consolas" panose="020B0609020204030204" pitchFamily="49" charset="0"/>
              </a:rPr>
              <a:t>+findPatientIssueByPatientId(Integer </a:t>
            </a:r>
            <a:r>
              <a:rPr lang="en-IN" sz="800" dirty="0">
                <a:solidFill>
                  <a:srgbClr val="6A3E3E"/>
                </a:solidFill>
                <a:latin typeface="Consolas" panose="020B0609020204030204" pitchFamily="49" charset="0"/>
              </a:rPr>
              <a:t>patientId</a:t>
            </a:r>
            <a:r>
              <a:rPr lang="en-IN" sz="800" dirty="0">
                <a:solidFill>
                  <a:srgbClr val="000000"/>
                </a:solidFill>
                <a:latin typeface="Consolas" panose="020B0609020204030204" pitchFamily="49" charset="0"/>
              </a:rPr>
              <a:t>):PatientIssue</a:t>
            </a:r>
            <a:endParaRPr lang="en-IN" sz="800" dirty="0"/>
          </a:p>
        </p:txBody>
      </p:sp>
      <p:sp>
        <p:nvSpPr>
          <p:cNvPr id="11" name="TextBox 10">
            <a:extLst>
              <a:ext uri="{FF2B5EF4-FFF2-40B4-BE49-F238E27FC236}">
                <a16:creationId xmlns:a16="http://schemas.microsoft.com/office/drawing/2014/main" id="{D140F1D6-B1AB-4FE8-A617-10E87C934857}"/>
              </a:ext>
            </a:extLst>
          </p:cNvPr>
          <p:cNvSpPr txBox="1"/>
          <p:nvPr/>
        </p:nvSpPr>
        <p:spPr>
          <a:xfrm>
            <a:off x="790574" y="4978979"/>
            <a:ext cx="2581275" cy="230832"/>
          </a:xfrm>
          <a:prstGeom prst="rect">
            <a:avLst/>
          </a:prstGeom>
          <a:noFill/>
        </p:spPr>
        <p:txBody>
          <a:bodyPr wrap="square" rtlCol="0">
            <a:spAutoFit/>
          </a:bodyPr>
          <a:lstStyle/>
          <a:p>
            <a:pPr algn="ctr"/>
            <a:r>
              <a:rPr lang="en-US" sz="900" b="1" dirty="0" err="1"/>
              <a:t>IPatientRepository</a:t>
            </a:r>
            <a:endParaRPr lang="en-IN" sz="1200" b="1" dirty="0"/>
          </a:p>
        </p:txBody>
      </p:sp>
    </p:spTree>
    <p:extLst>
      <p:ext uri="{BB962C8B-B14F-4D97-AF65-F5344CB8AC3E}">
        <p14:creationId xmlns:p14="http://schemas.microsoft.com/office/powerpoint/2010/main" val="4133769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AF7F59-24BB-47C4-AF60-32A757B3FB82}"/>
              </a:ext>
            </a:extLst>
          </p:cNvPr>
          <p:cNvSpPr txBox="1"/>
          <p:nvPr/>
        </p:nvSpPr>
        <p:spPr>
          <a:xfrm>
            <a:off x="646111" y="1675871"/>
            <a:ext cx="2771775" cy="369332"/>
          </a:xfrm>
          <a:prstGeom prst="rect">
            <a:avLst/>
          </a:prstGeom>
          <a:noFill/>
        </p:spPr>
        <p:txBody>
          <a:bodyPr wrap="square" rtlCol="0">
            <a:spAutoFit/>
          </a:bodyPr>
          <a:lstStyle/>
          <a:p>
            <a:r>
              <a:rPr lang="en-US" b="1" dirty="0"/>
              <a:t>Admin</a:t>
            </a:r>
            <a:endParaRPr lang="en-IN" b="1" dirty="0"/>
          </a:p>
        </p:txBody>
      </p:sp>
      <p:sp>
        <p:nvSpPr>
          <p:cNvPr id="4" name="TextBox 3">
            <a:extLst>
              <a:ext uri="{FF2B5EF4-FFF2-40B4-BE49-F238E27FC236}">
                <a16:creationId xmlns:a16="http://schemas.microsoft.com/office/drawing/2014/main" id="{7BF08CDF-45E3-41BC-83B1-6B27ABA06100}"/>
              </a:ext>
            </a:extLst>
          </p:cNvPr>
          <p:cNvSpPr txBox="1"/>
          <p:nvPr/>
        </p:nvSpPr>
        <p:spPr>
          <a:xfrm>
            <a:off x="4105274" y="159782"/>
            <a:ext cx="2771775" cy="369332"/>
          </a:xfrm>
          <a:prstGeom prst="rect">
            <a:avLst/>
          </a:prstGeom>
          <a:noFill/>
        </p:spPr>
        <p:txBody>
          <a:bodyPr wrap="square" rtlCol="0">
            <a:spAutoFit/>
          </a:bodyPr>
          <a:lstStyle/>
          <a:p>
            <a:pPr algn="ctr"/>
            <a:r>
              <a:rPr lang="en-US" b="1" dirty="0"/>
              <a:t>Tables</a:t>
            </a:r>
            <a:endParaRPr lang="en-IN" b="1" dirty="0"/>
          </a:p>
        </p:txBody>
      </p:sp>
      <p:sp>
        <p:nvSpPr>
          <p:cNvPr id="7" name="TextBox 6">
            <a:extLst>
              <a:ext uri="{FF2B5EF4-FFF2-40B4-BE49-F238E27FC236}">
                <a16:creationId xmlns:a16="http://schemas.microsoft.com/office/drawing/2014/main" id="{40D14C2E-3097-4EAF-807F-602336C6B945}"/>
              </a:ext>
            </a:extLst>
          </p:cNvPr>
          <p:cNvSpPr txBox="1"/>
          <p:nvPr/>
        </p:nvSpPr>
        <p:spPr>
          <a:xfrm>
            <a:off x="646112" y="4812797"/>
            <a:ext cx="2771775" cy="369332"/>
          </a:xfrm>
          <a:prstGeom prst="rect">
            <a:avLst/>
          </a:prstGeom>
          <a:noFill/>
        </p:spPr>
        <p:txBody>
          <a:bodyPr wrap="square" rtlCol="0">
            <a:spAutoFit/>
          </a:bodyPr>
          <a:lstStyle/>
          <a:p>
            <a:r>
              <a:rPr lang="en-US" b="1" dirty="0"/>
              <a:t>Patient</a:t>
            </a:r>
            <a:endParaRPr lang="en-IN" b="1" dirty="0"/>
          </a:p>
        </p:txBody>
      </p:sp>
      <p:graphicFrame>
        <p:nvGraphicFramePr>
          <p:cNvPr id="8" name="Table 8">
            <a:extLst>
              <a:ext uri="{FF2B5EF4-FFF2-40B4-BE49-F238E27FC236}">
                <a16:creationId xmlns:a16="http://schemas.microsoft.com/office/drawing/2014/main" id="{BEBFD5EA-3DD7-4401-A611-C3231C638AEF}"/>
              </a:ext>
            </a:extLst>
          </p:cNvPr>
          <p:cNvGraphicFramePr>
            <a:graphicFrameLocks noGrp="1"/>
          </p:cNvGraphicFramePr>
          <p:nvPr>
            <p:extLst>
              <p:ext uri="{D42A27DB-BD31-4B8C-83A1-F6EECF244321}">
                <p14:modId xmlns:p14="http://schemas.microsoft.com/office/powerpoint/2010/main" val="1072478111"/>
              </p:ext>
            </p:extLst>
          </p:nvPr>
        </p:nvGraphicFramePr>
        <p:xfrm>
          <a:off x="2032000" y="719666"/>
          <a:ext cx="8127999" cy="222504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4253710410"/>
                    </a:ext>
                  </a:extLst>
                </a:gridCol>
                <a:gridCol w="2709333">
                  <a:extLst>
                    <a:ext uri="{9D8B030D-6E8A-4147-A177-3AD203B41FA5}">
                      <a16:colId xmlns:a16="http://schemas.microsoft.com/office/drawing/2014/main" val="891460227"/>
                    </a:ext>
                  </a:extLst>
                </a:gridCol>
                <a:gridCol w="2709333">
                  <a:extLst>
                    <a:ext uri="{9D8B030D-6E8A-4147-A177-3AD203B41FA5}">
                      <a16:colId xmlns:a16="http://schemas.microsoft.com/office/drawing/2014/main" val="3711934460"/>
                    </a:ext>
                  </a:extLst>
                </a:gridCol>
              </a:tblGrid>
              <a:tr h="370840">
                <a:tc>
                  <a:txBody>
                    <a:bodyPr/>
                    <a:lstStyle/>
                    <a:p>
                      <a:r>
                        <a:rPr lang="en-US" sz="1200" dirty="0"/>
                        <a:t>Attribute</a:t>
                      </a:r>
                      <a:endParaRPr lang="en-IN" sz="1200" dirty="0"/>
                    </a:p>
                  </a:txBody>
                  <a:tcPr/>
                </a:tc>
                <a:tc>
                  <a:txBody>
                    <a:bodyPr/>
                    <a:lstStyle/>
                    <a:p>
                      <a:r>
                        <a:rPr lang="en-US" sz="1200" dirty="0" err="1"/>
                        <a:t>Data_type</a:t>
                      </a:r>
                      <a:endParaRPr lang="en-IN" sz="1200" dirty="0"/>
                    </a:p>
                  </a:txBody>
                  <a:tcPr/>
                </a:tc>
                <a:tc>
                  <a:txBody>
                    <a:bodyPr/>
                    <a:lstStyle/>
                    <a:p>
                      <a:r>
                        <a:rPr lang="en-US" sz="1200" dirty="0"/>
                        <a:t>Constraints</a:t>
                      </a:r>
                      <a:endParaRPr lang="en-IN" sz="1200" dirty="0"/>
                    </a:p>
                  </a:txBody>
                  <a:tcPr/>
                </a:tc>
                <a:extLst>
                  <a:ext uri="{0D108BD9-81ED-4DB2-BD59-A6C34878D82A}">
                    <a16:rowId xmlns:a16="http://schemas.microsoft.com/office/drawing/2014/main" val="180314587"/>
                  </a:ext>
                </a:extLst>
              </a:tr>
              <a:tr h="370840">
                <a:tc>
                  <a:txBody>
                    <a:bodyPr/>
                    <a:lstStyle/>
                    <a:p>
                      <a:r>
                        <a:rPr lang="en-US" sz="1200" dirty="0" err="1"/>
                        <a:t>Admin_id</a:t>
                      </a:r>
                      <a:endParaRPr lang="en-IN" sz="1200" dirty="0"/>
                    </a:p>
                  </a:txBody>
                  <a:tcPr/>
                </a:tc>
                <a:tc>
                  <a:txBody>
                    <a:bodyPr/>
                    <a:lstStyle/>
                    <a:p>
                      <a:r>
                        <a:rPr lang="en-US" sz="1200" dirty="0"/>
                        <a:t>Int</a:t>
                      </a:r>
                      <a:endParaRPr lang="en-IN" sz="1200" dirty="0"/>
                    </a:p>
                  </a:txBody>
                  <a:tcPr/>
                </a:tc>
                <a:tc>
                  <a:txBody>
                    <a:bodyPr/>
                    <a:lstStyle/>
                    <a:p>
                      <a:r>
                        <a:rPr lang="en-US" sz="1200" dirty="0" err="1"/>
                        <a:t>Primary_key</a:t>
                      </a:r>
                      <a:endParaRPr lang="en-IN" sz="1200" dirty="0"/>
                    </a:p>
                  </a:txBody>
                  <a:tcPr/>
                </a:tc>
                <a:extLst>
                  <a:ext uri="{0D108BD9-81ED-4DB2-BD59-A6C34878D82A}">
                    <a16:rowId xmlns:a16="http://schemas.microsoft.com/office/drawing/2014/main" val="1766038739"/>
                  </a:ext>
                </a:extLst>
              </a:tr>
              <a:tr h="370840">
                <a:tc>
                  <a:txBody>
                    <a:bodyPr/>
                    <a:lstStyle/>
                    <a:p>
                      <a:r>
                        <a:rPr lang="en-US" sz="1200" dirty="0" err="1"/>
                        <a:t>Admin_name</a:t>
                      </a:r>
                      <a:endParaRPr lang="en-IN" sz="1200" dirty="0"/>
                    </a:p>
                  </a:txBody>
                  <a:tcPr/>
                </a:tc>
                <a:tc>
                  <a:txBody>
                    <a:bodyPr/>
                    <a:lstStyle/>
                    <a:p>
                      <a:r>
                        <a:rPr lang="en-US" sz="1200" dirty="0"/>
                        <a:t>Varchar(20)</a:t>
                      </a:r>
                      <a:endParaRPr lang="en-IN" sz="1200" dirty="0"/>
                    </a:p>
                  </a:txBody>
                  <a:tcPr/>
                </a:tc>
                <a:tc>
                  <a:txBody>
                    <a:bodyPr/>
                    <a:lstStyle/>
                    <a:p>
                      <a:endParaRPr lang="en-IN" sz="1200" dirty="0"/>
                    </a:p>
                  </a:txBody>
                  <a:tcPr/>
                </a:tc>
                <a:extLst>
                  <a:ext uri="{0D108BD9-81ED-4DB2-BD59-A6C34878D82A}">
                    <a16:rowId xmlns:a16="http://schemas.microsoft.com/office/drawing/2014/main" val="295130098"/>
                  </a:ext>
                </a:extLst>
              </a:tr>
              <a:tr h="370840">
                <a:tc>
                  <a:txBody>
                    <a:bodyPr/>
                    <a:lstStyle/>
                    <a:p>
                      <a:r>
                        <a:rPr lang="en-US" sz="1200" dirty="0" err="1"/>
                        <a:t>Admin_phone</a:t>
                      </a:r>
                      <a:endParaRPr lang="en-IN" sz="1200" dirty="0"/>
                    </a:p>
                  </a:txBody>
                  <a:tcPr/>
                </a:tc>
                <a:tc>
                  <a:txBody>
                    <a:bodyPr/>
                    <a:lstStyle/>
                    <a:p>
                      <a:r>
                        <a:rPr lang="en-US" sz="1200" dirty="0"/>
                        <a:t>Varchar(13)</a:t>
                      </a:r>
                      <a:endParaRPr lang="en-IN" sz="1200" dirty="0"/>
                    </a:p>
                  </a:txBody>
                  <a:tcPr/>
                </a:tc>
                <a:tc>
                  <a:txBody>
                    <a:bodyPr/>
                    <a:lstStyle/>
                    <a:p>
                      <a:endParaRPr lang="en-IN" sz="1200" dirty="0"/>
                    </a:p>
                  </a:txBody>
                  <a:tcPr/>
                </a:tc>
                <a:extLst>
                  <a:ext uri="{0D108BD9-81ED-4DB2-BD59-A6C34878D82A}">
                    <a16:rowId xmlns:a16="http://schemas.microsoft.com/office/drawing/2014/main" val="1176492632"/>
                  </a:ext>
                </a:extLst>
              </a:tr>
              <a:tr h="370840">
                <a:tc>
                  <a:txBody>
                    <a:bodyPr/>
                    <a:lstStyle/>
                    <a:p>
                      <a:r>
                        <a:rPr lang="en-US" sz="1200" dirty="0"/>
                        <a:t>Password</a:t>
                      </a:r>
                      <a:endParaRPr lang="en-IN" sz="1200" dirty="0"/>
                    </a:p>
                  </a:txBody>
                  <a:tcPr/>
                </a:tc>
                <a:tc>
                  <a:txBody>
                    <a:bodyPr/>
                    <a:lstStyle/>
                    <a:p>
                      <a:r>
                        <a:rPr lang="en-US" sz="1200" dirty="0"/>
                        <a:t>Varchar(9)</a:t>
                      </a:r>
                      <a:endParaRPr lang="en-IN" sz="1200" dirty="0"/>
                    </a:p>
                  </a:txBody>
                  <a:tcPr/>
                </a:tc>
                <a:tc>
                  <a:txBody>
                    <a:bodyPr/>
                    <a:lstStyle/>
                    <a:p>
                      <a:endParaRPr lang="en-IN" sz="1200" dirty="0"/>
                    </a:p>
                  </a:txBody>
                  <a:tcPr/>
                </a:tc>
                <a:extLst>
                  <a:ext uri="{0D108BD9-81ED-4DB2-BD59-A6C34878D82A}">
                    <a16:rowId xmlns:a16="http://schemas.microsoft.com/office/drawing/2014/main" val="2794432523"/>
                  </a:ext>
                </a:extLst>
              </a:tr>
              <a:tr h="370840">
                <a:tc>
                  <a:txBody>
                    <a:bodyPr/>
                    <a:lstStyle/>
                    <a:p>
                      <a:r>
                        <a:rPr lang="en-US" sz="1200" dirty="0"/>
                        <a:t>Email</a:t>
                      </a:r>
                      <a:endParaRPr lang="en-IN" sz="1200" dirty="0"/>
                    </a:p>
                  </a:txBody>
                  <a:tcPr/>
                </a:tc>
                <a:tc>
                  <a:txBody>
                    <a:bodyPr/>
                    <a:lstStyle/>
                    <a:p>
                      <a:r>
                        <a:rPr lang="en-US" sz="1200" dirty="0"/>
                        <a:t>Varchar(20)</a:t>
                      </a:r>
                      <a:endParaRPr lang="en-IN" sz="1200" dirty="0"/>
                    </a:p>
                  </a:txBody>
                  <a:tcPr/>
                </a:tc>
                <a:tc>
                  <a:txBody>
                    <a:bodyPr/>
                    <a:lstStyle/>
                    <a:p>
                      <a:endParaRPr lang="en-IN" sz="1200" dirty="0"/>
                    </a:p>
                  </a:txBody>
                  <a:tcPr/>
                </a:tc>
                <a:extLst>
                  <a:ext uri="{0D108BD9-81ED-4DB2-BD59-A6C34878D82A}">
                    <a16:rowId xmlns:a16="http://schemas.microsoft.com/office/drawing/2014/main" val="308404140"/>
                  </a:ext>
                </a:extLst>
              </a:tr>
            </a:tbl>
          </a:graphicData>
        </a:graphic>
      </p:graphicFrame>
      <p:graphicFrame>
        <p:nvGraphicFramePr>
          <p:cNvPr id="9" name="Table 9">
            <a:extLst>
              <a:ext uri="{FF2B5EF4-FFF2-40B4-BE49-F238E27FC236}">
                <a16:creationId xmlns:a16="http://schemas.microsoft.com/office/drawing/2014/main" id="{F2FAE69A-5034-4657-9FA7-AB192FB0A3B8}"/>
              </a:ext>
            </a:extLst>
          </p:cNvPr>
          <p:cNvGraphicFramePr>
            <a:graphicFrameLocks noGrp="1"/>
          </p:cNvGraphicFramePr>
          <p:nvPr>
            <p:extLst>
              <p:ext uri="{D42A27DB-BD31-4B8C-83A1-F6EECF244321}">
                <p14:modId xmlns:p14="http://schemas.microsoft.com/office/powerpoint/2010/main" val="397573463"/>
              </p:ext>
            </p:extLst>
          </p:nvPr>
        </p:nvGraphicFramePr>
        <p:xfrm>
          <a:off x="2032000" y="3542454"/>
          <a:ext cx="8127999" cy="3279351"/>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613403776"/>
                    </a:ext>
                  </a:extLst>
                </a:gridCol>
                <a:gridCol w="2709333">
                  <a:extLst>
                    <a:ext uri="{9D8B030D-6E8A-4147-A177-3AD203B41FA5}">
                      <a16:colId xmlns:a16="http://schemas.microsoft.com/office/drawing/2014/main" val="1813186782"/>
                    </a:ext>
                  </a:extLst>
                </a:gridCol>
                <a:gridCol w="2709333">
                  <a:extLst>
                    <a:ext uri="{9D8B030D-6E8A-4147-A177-3AD203B41FA5}">
                      <a16:colId xmlns:a16="http://schemas.microsoft.com/office/drawing/2014/main" val="222284759"/>
                    </a:ext>
                  </a:extLst>
                </a:gridCol>
              </a:tblGrid>
              <a:tr h="370840">
                <a:tc>
                  <a:txBody>
                    <a:bodyPr/>
                    <a:lstStyle/>
                    <a:p>
                      <a:r>
                        <a:rPr lang="en-US" dirty="0"/>
                        <a:t>Attribute</a:t>
                      </a:r>
                      <a:endParaRPr lang="en-IN" dirty="0"/>
                    </a:p>
                  </a:txBody>
                  <a:tcPr/>
                </a:tc>
                <a:tc>
                  <a:txBody>
                    <a:bodyPr/>
                    <a:lstStyle/>
                    <a:p>
                      <a:r>
                        <a:rPr lang="en-US" dirty="0" err="1"/>
                        <a:t>Data_type</a:t>
                      </a:r>
                      <a:endParaRPr lang="en-IN" dirty="0"/>
                    </a:p>
                  </a:txBody>
                  <a:tcPr/>
                </a:tc>
                <a:tc>
                  <a:txBody>
                    <a:bodyPr/>
                    <a:lstStyle/>
                    <a:p>
                      <a:r>
                        <a:rPr lang="en-US" dirty="0"/>
                        <a:t>Constraints</a:t>
                      </a:r>
                      <a:endParaRPr lang="en-IN" dirty="0"/>
                    </a:p>
                  </a:txBody>
                  <a:tcPr/>
                </a:tc>
                <a:extLst>
                  <a:ext uri="{0D108BD9-81ED-4DB2-BD59-A6C34878D82A}">
                    <a16:rowId xmlns:a16="http://schemas.microsoft.com/office/drawing/2014/main" val="4230606008"/>
                  </a:ext>
                </a:extLst>
              </a:tr>
              <a:tr h="277706">
                <a:tc>
                  <a:txBody>
                    <a:bodyPr/>
                    <a:lstStyle/>
                    <a:p>
                      <a:r>
                        <a:rPr lang="en-US" sz="1000" dirty="0" err="1"/>
                        <a:t>Patient_id</a:t>
                      </a:r>
                      <a:endParaRPr lang="en-IN" sz="1000" dirty="0"/>
                    </a:p>
                  </a:txBody>
                  <a:tcPr/>
                </a:tc>
                <a:tc>
                  <a:txBody>
                    <a:bodyPr/>
                    <a:lstStyle/>
                    <a:p>
                      <a:r>
                        <a:rPr lang="en-US" sz="1000" dirty="0"/>
                        <a:t>Int</a:t>
                      </a:r>
                      <a:endParaRPr lang="en-IN" sz="1000" dirty="0"/>
                    </a:p>
                  </a:txBody>
                  <a:tcPr/>
                </a:tc>
                <a:tc>
                  <a:txBody>
                    <a:bodyPr/>
                    <a:lstStyle/>
                    <a:p>
                      <a:r>
                        <a:rPr lang="en-US" sz="1000" dirty="0" err="1"/>
                        <a:t>Primary_key</a:t>
                      </a:r>
                      <a:endParaRPr lang="en-IN" sz="1000" dirty="0"/>
                    </a:p>
                  </a:txBody>
                  <a:tcPr/>
                </a:tc>
                <a:extLst>
                  <a:ext uri="{0D108BD9-81ED-4DB2-BD59-A6C34878D82A}">
                    <a16:rowId xmlns:a16="http://schemas.microsoft.com/office/drawing/2014/main" val="2407516464"/>
                  </a:ext>
                </a:extLst>
              </a:tr>
              <a:tr h="257175">
                <a:tc>
                  <a:txBody>
                    <a:bodyPr/>
                    <a:lstStyle/>
                    <a:p>
                      <a:r>
                        <a:rPr lang="en-US" sz="1000" dirty="0" err="1"/>
                        <a:t>Patient_name</a:t>
                      </a:r>
                      <a:endParaRPr lang="en-IN" sz="1000" dirty="0"/>
                    </a:p>
                  </a:txBody>
                  <a:tcPr/>
                </a:tc>
                <a:tc>
                  <a:txBody>
                    <a:bodyPr/>
                    <a:lstStyle/>
                    <a:p>
                      <a:r>
                        <a:rPr lang="en-US" sz="1000" dirty="0"/>
                        <a:t>Varchar(20)</a:t>
                      </a:r>
                      <a:endParaRPr lang="en-IN" sz="1000" dirty="0"/>
                    </a:p>
                  </a:txBody>
                  <a:tcPr/>
                </a:tc>
                <a:tc>
                  <a:txBody>
                    <a:bodyPr/>
                    <a:lstStyle/>
                    <a:p>
                      <a:endParaRPr lang="en-IN" sz="1000" dirty="0"/>
                    </a:p>
                  </a:txBody>
                  <a:tcPr/>
                </a:tc>
                <a:extLst>
                  <a:ext uri="{0D108BD9-81ED-4DB2-BD59-A6C34878D82A}">
                    <a16:rowId xmlns:a16="http://schemas.microsoft.com/office/drawing/2014/main" val="4084619527"/>
                  </a:ext>
                </a:extLst>
              </a:tr>
              <a:tr h="285750">
                <a:tc>
                  <a:txBody>
                    <a:bodyPr/>
                    <a:lstStyle/>
                    <a:p>
                      <a:r>
                        <a:rPr lang="en-US" sz="1000" dirty="0" err="1"/>
                        <a:t>Patient_phone</a:t>
                      </a:r>
                      <a:endParaRPr lang="en-IN" sz="1000" dirty="0"/>
                    </a:p>
                  </a:txBody>
                  <a:tcPr/>
                </a:tc>
                <a:tc>
                  <a:txBody>
                    <a:bodyPr/>
                    <a:lstStyle/>
                    <a:p>
                      <a:r>
                        <a:rPr lang="en-US" sz="1000" dirty="0"/>
                        <a:t>Varchar(13)</a:t>
                      </a:r>
                      <a:endParaRPr lang="en-IN" sz="1000" dirty="0"/>
                    </a:p>
                  </a:txBody>
                  <a:tcPr/>
                </a:tc>
                <a:tc>
                  <a:txBody>
                    <a:bodyPr/>
                    <a:lstStyle/>
                    <a:p>
                      <a:endParaRPr lang="en-IN" sz="1000" dirty="0"/>
                    </a:p>
                  </a:txBody>
                  <a:tcPr/>
                </a:tc>
                <a:extLst>
                  <a:ext uri="{0D108BD9-81ED-4DB2-BD59-A6C34878D82A}">
                    <a16:rowId xmlns:a16="http://schemas.microsoft.com/office/drawing/2014/main" val="3459120215"/>
                  </a:ext>
                </a:extLst>
              </a:tr>
              <a:tr h="190500">
                <a:tc>
                  <a:txBody>
                    <a:bodyPr/>
                    <a:lstStyle/>
                    <a:p>
                      <a:r>
                        <a:rPr lang="en-US" sz="1000" dirty="0"/>
                        <a:t>Email</a:t>
                      </a:r>
                      <a:endParaRPr lang="en-IN" sz="1000" dirty="0"/>
                    </a:p>
                  </a:txBody>
                  <a:tcPr/>
                </a:tc>
                <a:tc>
                  <a:txBody>
                    <a:bodyPr/>
                    <a:lstStyle/>
                    <a:p>
                      <a:r>
                        <a:rPr lang="en-US" sz="1000" dirty="0"/>
                        <a:t>Varchar(20)</a:t>
                      </a:r>
                      <a:endParaRPr lang="en-IN" sz="1000" dirty="0"/>
                    </a:p>
                  </a:txBody>
                  <a:tcPr/>
                </a:tc>
                <a:tc>
                  <a:txBody>
                    <a:bodyPr/>
                    <a:lstStyle/>
                    <a:p>
                      <a:endParaRPr lang="en-IN" sz="1000" dirty="0"/>
                    </a:p>
                  </a:txBody>
                  <a:tcPr/>
                </a:tc>
                <a:extLst>
                  <a:ext uri="{0D108BD9-81ED-4DB2-BD59-A6C34878D82A}">
                    <a16:rowId xmlns:a16="http://schemas.microsoft.com/office/drawing/2014/main" val="1852901371"/>
                  </a:ext>
                </a:extLst>
              </a:tr>
              <a:tr h="241935">
                <a:tc>
                  <a:txBody>
                    <a:bodyPr/>
                    <a:lstStyle/>
                    <a:p>
                      <a:r>
                        <a:rPr lang="en-US" sz="1000" dirty="0"/>
                        <a:t>Password</a:t>
                      </a:r>
                      <a:endParaRPr lang="en-IN" sz="1000" dirty="0"/>
                    </a:p>
                  </a:txBody>
                  <a:tcPr/>
                </a:tc>
                <a:tc>
                  <a:txBody>
                    <a:bodyPr/>
                    <a:lstStyle/>
                    <a:p>
                      <a:r>
                        <a:rPr lang="en-US" sz="1000" dirty="0"/>
                        <a:t>Varchar(9)</a:t>
                      </a:r>
                      <a:endParaRPr lang="en-IN" sz="1000" dirty="0"/>
                    </a:p>
                  </a:txBody>
                  <a:tcPr/>
                </a:tc>
                <a:tc>
                  <a:txBody>
                    <a:bodyPr/>
                    <a:lstStyle/>
                    <a:p>
                      <a:endParaRPr lang="en-IN" sz="1000" dirty="0"/>
                    </a:p>
                  </a:txBody>
                  <a:tcPr/>
                </a:tc>
                <a:extLst>
                  <a:ext uri="{0D108BD9-81ED-4DB2-BD59-A6C34878D82A}">
                    <a16:rowId xmlns:a16="http://schemas.microsoft.com/office/drawing/2014/main" val="780470070"/>
                  </a:ext>
                </a:extLst>
              </a:tr>
              <a:tr h="226695">
                <a:tc>
                  <a:txBody>
                    <a:bodyPr/>
                    <a:lstStyle/>
                    <a:p>
                      <a:r>
                        <a:rPr lang="en-US" sz="1000" dirty="0"/>
                        <a:t>Age</a:t>
                      </a:r>
                      <a:endParaRPr lang="en-IN" sz="1000" dirty="0"/>
                    </a:p>
                  </a:txBody>
                  <a:tcPr/>
                </a:tc>
                <a:tc>
                  <a:txBody>
                    <a:bodyPr/>
                    <a:lstStyle/>
                    <a:p>
                      <a:r>
                        <a:rPr lang="en-US" sz="1000" dirty="0"/>
                        <a:t>Varchar(3)</a:t>
                      </a:r>
                      <a:endParaRPr lang="en-IN" sz="1000" dirty="0"/>
                    </a:p>
                  </a:txBody>
                  <a:tcPr/>
                </a:tc>
                <a:tc>
                  <a:txBody>
                    <a:bodyPr/>
                    <a:lstStyle/>
                    <a:p>
                      <a:endParaRPr lang="en-IN" sz="1000" dirty="0"/>
                    </a:p>
                  </a:txBody>
                  <a:tcPr/>
                </a:tc>
                <a:extLst>
                  <a:ext uri="{0D108BD9-81ED-4DB2-BD59-A6C34878D82A}">
                    <a16:rowId xmlns:a16="http://schemas.microsoft.com/office/drawing/2014/main" val="3318670077"/>
                  </a:ext>
                </a:extLst>
              </a:tr>
              <a:tr h="211455">
                <a:tc>
                  <a:txBody>
                    <a:bodyPr/>
                    <a:lstStyle/>
                    <a:p>
                      <a:r>
                        <a:rPr lang="en-US" sz="1000" dirty="0"/>
                        <a:t>Weight </a:t>
                      </a:r>
                      <a:endParaRPr lang="en-IN" sz="1000" dirty="0"/>
                    </a:p>
                  </a:txBody>
                  <a:tcPr/>
                </a:tc>
                <a:tc>
                  <a:txBody>
                    <a:bodyPr/>
                    <a:lstStyle/>
                    <a:p>
                      <a:r>
                        <a:rPr lang="en-US" sz="1000" dirty="0"/>
                        <a:t>Float</a:t>
                      </a:r>
                      <a:endParaRPr lang="en-IN" sz="1000" dirty="0"/>
                    </a:p>
                  </a:txBody>
                  <a:tcPr/>
                </a:tc>
                <a:tc>
                  <a:txBody>
                    <a:bodyPr/>
                    <a:lstStyle/>
                    <a:p>
                      <a:endParaRPr lang="en-IN" sz="1000" dirty="0"/>
                    </a:p>
                  </a:txBody>
                  <a:tcPr/>
                </a:tc>
                <a:extLst>
                  <a:ext uri="{0D108BD9-81ED-4DB2-BD59-A6C34878D82A}">
                    <a16:rowId xmlns:a16="http://schemas.microsoft.com/office/drawing/2014/main" val="1662028093"/>
                  </a:ext>
                </a:extLst>
              </a:tr>
              <a:tr h="370840">
                <a:tc>
                  <a:txBody>
                    <a:bodyPr/>
                    <a:lstStyle/>
                    <a:p>
                      <a:r>
                        <a:rPr lang="en-US" sz="1000" dirty="0" err="1"/>
                        <a:t>Blood_group</a:t>
                      </a:r>
                      <a:endParaRPr lang="en-IN" sz="1000" dirty="0"/>
                    </a:p>
                  </a:txBody>
                  <a:tcPr/>
                </a:tc>
                <a:tc>
                  <a:txBody>
                    <a:bodyPr/>
                    <a:lstStyle/>
                    <a:p>
                      <a:r>
                        <a:rPr lang="en-US" sz="1000" dirty="0"/>
                        <a:t>Varchar(5)</a:t>
                      </a:r>
                      <a:endParaRPr lang="en-IN" sz="1000" dirty="0"/>
                    </a:p>
                  </a:txBody>
                  <a:tcPr/>
                </a:tc>
                <a:tc>
                  <a:txBody>
                    <a:bodyPr/>
                    <a:lstStyle/>
                    <a:p>
                      <a:endParaRPr lang="en-IN" sz="1000" dirty="0"/>
                    </a:p>
                  </a:txBody>
                  <a:tcPr/>
                </a:tc>
                <a:extLst>
                  <a:ext uri="{0D108BD9-81ED-4DB2-BD59-A6C34878D82A}">
                    <a16:rowId xmlns:a16="http://schemas.microsoft.com/office/drawing/2014/main" val="1601191865"/>
                  </a:ext>
                </a:extLst>
              </a:tr>
              <a:tr h="370840">
                <a:tc>
                  <a:txBody>
                    <a:bodyPr/>
                    <a:lstStyle/>
                    <a:p>
                      <a:r>
                        <a:rPr lang="en-US" sz="1000" dirty="0"/>
                        <a:t>Address</a:t>
                      </a:r>
                      <a:endParaRPr lang="en-IN" sz="1000" dirty="0"/>
                    </a:p>
                  </a:txBody>
                  <a:tcPr/>
                </a:tc>
                <a:tc>
                  <a:txBody>
                    <a:bodyPr/>
                    <a:lstStyle/>
                    <a:p>
                      <a:r>
                        <a:rPr lang="en-US" sz="1000" dirty="0"/>
                        <a:t>Varchar(50)</a:t>
                      </a:r>
                      <a:endParaRPr lang="en-IN" sz="1000" dirty="0"/>
                    </a:p>
                  </a:txBody>
                  <a:tcPr/>
                </a:tc>
                <a:tc>
                  <a:txBody>
                    <a:bodyPr/>
                    <a:lstStyle/>
                    <a:p>
                      <a:endParaRPr lang="en-IN" sz="1000" dirty="0"/>
                    </a:p>
                  </a:txBody>
                  <a:tcPr/>
                </a:tc>
                <a:extLst>
                  <a:ext uri="{0D108BD9-81ED-4DB2-BD59-A6C34878D82A}">
                    <a16:rowId xmlns:a16="http://schemas.microsoft.com/office/drawing/2014/main" val="3338322174"/>
                  </a:ext>
                </a:extLst>
              </a:tr>
              <a:tr h="370840">
                <a:tc>
                  <a:txBody>
                    <a:bodyPr/>
                    <a:lstStyle/>
                    <a:p>
                      <a:r>
                        <a:rPr lang="en-US" sz="1000" dirty="0"/>
                        <a:t>Gender</a:t>
                      </a:r>
                      <a:endParaRPr lang="en-IN" sz="1000" dirty="0"/>
                    </a:p>
                  </a:txBody>
                  <a:tcPr/>
                </a:tc>
                <a:tc>
                  <a:txBody>
                    <a:bodyPr/>
                    <a:lstStyle/>
                    <a:p>
                      <a:r>
                        <a:rPr lang="en-US" sz="1000" dirty="0"/>
                        <a:t>Varchar(15)</a:t>
                      </a:r>
                      <a:endParaRPr lang="en-IN" sz="1000" dirty="0"/>
                    </a:p>
                  </a:txBody>
                  <a:tcPr/>
                </a:tc>
                <a:tc>
                  <a:txBody>
                    <a:bodyPr/>
                    <a:lstStyle/>
                    <a:p>
                      <a:endParaRPr lang="en-IN" sz="1000" dirty="0"/>
                    </a:p>
                  </a:txBody>
                  <a:tcPr/>
                </a:tc>
                <a:extLst>
                  <a:ext uri="{0D108BD9-81ED-4DB2-BD59-A6C34878D82A}">
                    <a16:rowId xmlns:a16="http://schemas.microsoft.com/office/drawing/2014/main" val="2072619974"/>
                  </a:ext>
                </a:extLst>
              </a:tr>
            </a:tbl>
          </a:graphicData>
        </a:graphic>
      </p:graphicFrame>
    </p:spTree>
    <p:extLst>
      <p:ext uri="{BB962C8B-B14F-4D97-AF65-F5344CB8AC3E}">
        <p14:creationId xmlns:p14="http://schemas.microsoft.com/office/powerpoint/2010/main" val="2221626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9">
            <a:extLst>
              <a:ext uri="{FF2B5EF4-FFF2-40B4-BE49-F238E27FC236}">
                <a16:creationId xmlns:a16="http://schemas.microsoft.com/office/drawing/2014/main" id="{C2397676-15CC-4A71-9964-D191BE225F96}"/>
              </a:ext>
            </a:extLst>
          </p:cNvPr>
          <p:cNvGraphicFramePr>
            <a:graphicFrameLocks noGrp="1"/>
          </p:cNvGraphicFramePr>
          <p:nvPr>
            <p:extLst>
              <p:ext uri="{D42A27DB-BD31-4B8C-83A1-F6EECF244321}">
                <p14:modId xmlns:p14="http://schemas.microsoft.com/office/powerpoint/2010/main" val="3433159653"/>
              </p:ext>
            </p:extLst>
          </p:nvPr>
        </p:nvGraphicFramePr>
        <p:xfrm>
          <a:off x="2860675" y="749128"/>
          <a:ext cx="8127999" cy="2537671"/>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613403776"/>
                    </a:ext>
                  </a:extLst>
                </a:gridCol>
                <a:gridCol w="2709333">
                  <a:extLst>
                    <a:ext uri="{9D8B030D-6E8A-4147-A177-3AD203B41FA5}">
                      <a16:colId xmlns:a16="http://schemas.microsoft.com/office/drawing/2014/main" val="1813186782"/>
                    </a:ext>
                  </a:extLst>
                </a:gridCol>
                <a:gridCol w="2709333">
                  <a:extLst>
                    <a:ext uri="{9D8B030D-6E8A-4147-A177-3AD203B41FA5}">
                      <a16:colId xmlns:a16="http://schemas.microsoft.com/office/drawing/2014/main" val="222284759"/>
                    </a:ext>
                  </a:extLst>
                </a:gridCol>
              </a:tblGrid>
              <a:tr h="370840">
                <a:tc>
                  <a:txBody>
                    <a:bodyPr/>
                    <a:lstStyle/>
                    <a:p>
                      <a:r>
                        <a:rPr lang="en-US" dirty="0"/>
                        <a:t>Attribute</a:t>
                      </a:r>
                      <a:endParaRPr lang="en-IN" dirty="0"/>
                    </a:p>
                  </a:txBody>
                  <a:tcPr/>
                </a:tc>
                <a:tc>
                  <a:txBody>
                    <a:bodyPr/>
                    <a:lstStyle/>
                    <a:p>
                      <a:r>
                        <a:rPr lang="en-US" dirty="0" err="1"/>
                        <a:t>Data_type</a:t>
                      </a:r>
                      <a:endParaRPr lang="en-IN" dirty="0"/>
                    </a:p>
                  </a:txBody>
                  <a:tcPr/>
                </a:tc>
                <a:tc>
                  <a:txBody>
                    <a:bodyPr/>
                    <a:lstStyle/>
                    <a:p>
                      <a:r>
                        <a:rPr lang="en-US" dirty="0"/>
                        <a:t>Constraints</a:t>
                      </a:r>
                      <a:endParaRPr lang="en-IN" dirty="0"/>
                    </a:p>
                  </a:txBody>
                  <a:tcPr/>
                </a:tc>
                <a:extLst>
                  <a:ext uri="{0D108BD9-81ED-4DB2-BD59-A6C34878D82A}">
                    <a16:rowId xmlns:a16="http://schemas.microsoft.com/office/drawing/2014/main" val="4230606008"/>
                  </a:ext>
                </a:extLst>
              </a:tr>
              <a:tr h="277706">
                <a:tc>
                  <a:txBody>
                    <a:bodyPr/>
                    <a:lstStyle/>
                    <a:p>
                      <a:r>
                        <a:rPr lang="en-US" sz="1000" dirty="0" err="1"/>
                        <a:t>Doctor_id</a:t>
                      </a:r>
                      <a:endParaRPr lang="en-IN" sz="1000" dirty="0"/>
                    </a:p>
                  </a:txBody>
                  <a:tcPr/>
                </a:tc>
                <a:tc>
                  <a:txBody>
                    <a:bodyPr/>
                    <a:lstStyle/>
                    <a:p>
                      <a:r>
                        <a:rPr lang="en-US" sz="1000" dirty="0"/>
                        <a:t>Int</a:t>
                      </a:r>
                      <a:endParaRPr lang="en-IN" sz="1000" dirty="0"/>
                    </a:p>
                  </a:txBody>
                  <a:tcPr/>
                </a:tc>
                <a:tc>
                  <a:txBody>
                    <a:bodyPr/>
                    <a:lstStyle/>
                    <a:p>
                      <a:r>
                        <a:rPr lang="en-US" sz="1000" dirty="0" err="1"/>
                        <a:t>Primary_key</a:t>
                      </a:r>
                      <a:endParaRPr lang="en-IN" sz="1000" dirty="0"/>
                    </a:p>
                  </a:txBody>
                  <a:tcPr/>
                </a:tc>
                <a:extLst>
                  <a:ext uri="{0D108BD9-81ED-4DB2-BD59-A6C34878D82A}">
                    <a16:rowId xmlns:a16="http://schemas.microsoft.com/office/drawing/2014/main" val="2407516464"/>
                  </a:ext>
                </a:extLst>
              </a:tr>
              <a:tr h="257175">
                <a:tc>
                  <a:txBody>
                    <a:bodyPr/>
                    <a:lstStyle/>
                    <a:p>
                      <a:r>
                        <a:rPr lang="en-US" sz="1000" dirty="0" err="1"/>
                        <a:t>Doctor_name</a:t>
                      </a:r>
                      <a:endParaRPr lang="en-IN" sz="1000" dirty="0"/>
                    </a:p>
                  </a:txBody>
                  <a:tcPr/>
                </a:tc>
                <a:tc>
                  <a:txBody>
                    <a:bodyPr/>
                    <a:lstStyle/>
                    <a:p>
                      <a:r>
                        <a:rPr lang="en-US" sz="1000" dirty="0"/>
                        <a:t>Varchar(20)</a:t>
                      </a:r>
                      <a:endParaRPr lang="en-IN" sz="1000" dirty="0"/>
                    </a:p>
                  </a:txBody>
                  <a:tcPr/>
                </a:tc>
                <a:tc>
                  <a:txBody>
                    <a:bodyPr/>
                    <a:lstStyle/>
                    <a:p>
                      <a:endParaRPr lang="en-IN" sz="1000" dirty="0"/>
                    </a:p>
                  </a:txBody>
                  <a:tcPr/>
                </a:tc>
                <a:extLst>
                  <a:ext uri="{0D108BD9-81ED-4DB2-BD59-A6C34878D82A}">
                    <a16:rowId xmlns:a16="http://schemas.microsoft.com/office/drawing/2014/main" val="4084619527"/>
                  </a:ext>
                </a:extLst>
              </a:tr>
              <a:tr h="285750">
                <a:tc>
                  <a:txBody>
                    <a:bodyPr/>
                    <a:lstStyle/>
                    <a:p>
                      <a:r>
                        <a:rPr lang="en-US" sz="1000" dirty="0" err="1"/>
                        <a:t>Doctor_phone</a:t>
                      </a:r>
                      <a:endParaRPr lang="en-IN" sz="1000" dirty="0"/>
                    </a:p>
                  </a:txBody>
                  <a:tcPr/>
                </a:tc>
                <a:tc>
                  <a:txBody>
                    <a:bodyPr/>
                    <a:lstStyle/>
                    <a:p>
                      <a:r>
                        <a:rPr lang="en-US" sz="1000" dirty="0"/>
                        <a:t>Varchar(13)</a:t>
                      </a:r>
                      <a:endParaRPr lang="en-IN" sz="1000" dirty="0"/>
                    </a:p>
                  </a:txBody>
                  <a:tcPr/>
                </a:tc>
                <a:tc>
                  <a:txBody>
                    <a:bodyPr/>
                    <a:lstStyle/>
                    <a:p>
                      <a:endParaRPr lang="en-IN" sz="1000" dirty="0"/>
                    </a:p>
                  </a:txBody>
                  <a:tcPr/>
                </a:tc>
                <a:extLst>
                  <a:ext uri="{0D108BD9-81ED-4DB2-BD59-A6C34878D82A}">
                    <a16:rowId xmlns:a16="http://schemas.microsoft.com/office/drawing/2014/main" val="3459120215"/>
                  </a:ext>
                </a:extLst>
              </a:tr>
              <a:tr h="190500">
                <a:tc>
                  <a:txBody>
                    <a:bodyPr/>
                    <a:lstStyle/>
                    <a:p>
                      <a:r>
                        <a:rPr lang="en-US" sz="1000" dirty="0"/>
                        <a:t>Email</a:t>
                      </a:r>
                      <a:endParaRPr lang="en-IN" sz="1000" dirty="0"/>
                    </a:p>
                  </a:txBody>
                  <a:tcPr/>
                </a:tc>
                <a:tc>
                  <a:txBody>
                    <a:bodyPr/>
                    <a:lstStyle/>
                    <a:p>
                      <a:r>
                        <a:rPr lang="en-US" sz="1000" dirty="0"/>
                        <a:t>Varchar(20)</a:t>
                      </a:r>
                      <a:endParaRPr lang="en-IN" sz="1000" dirty="0"/>
                    </a:p>
                  </a:txBody>
                  <a:tcPr/>
                </a:tc>
                <a:tc>
                  <a:txBody>
                    <a:bodyPr/>
                    <a:lstStyle/>
                    <a:p>
                      <a:endParaRPr lang="en-IN" sz="1000" dirty="0"/>
                    </a:p>
                  </a:txBody>
                  <a:tcPr/>
                </a:tc>
                <a:extLst>
                  <a:ext uri="{0D108BD9-81ED-4DB2-BD59-A6C34878D82A}">
                    <a16:rowId xmlns:a16="http://schemas.microsoft.com/office/drawing/2014/main" val="1852901371"/>
                  </a:ext>
                </a:extLst>
              </a:tr>
              <a:tr h="241935">
                <a:tc>
                  <a:txBody>
                    <a:bodyPr/>
                    <a:lstStyle/>
                    <a:p>
                      <a:r>
                        <a:rPr lang="en-US" sz="1000" dirty="0"/>
                        <a:t>Password</a:t>
                      </a:r>
                      <a:endParaRPr lang="en-IN" sz="1000" dirty="0"/>
                    </a:p>
                  </a:txBody>
                  <a:tcPr/>
                </a:tc>
                <a:tc>
                  <a:txBody>
                    <a:bodyPr/>
                    <a:lstStyle/>
                    <a:p>
                      <a:r>
                        <a:rPr lang="en-US" sz="1000" dirty="0"/>
                        <a:t>Varchar(9)</a:t>
                      </a:r>
                      <a:endParaRPr lang="en-IN" sz="1000" dirty="0"/>
                    </a:p>
                  </a:txBody>
                  <a:tcPr/>
                </a:tc>
                <a:tc>
                  <a:txBody>
                    <a:bodyPr/>
                    <a:lstStyle/>
                    <a:p>
                      <a:endParaRPr lang="en-IN" sz="1000" dirty="0"/>
                    </a:p>
                  </a:txBody>
                  <a:tcPr/>
                </a:tc>
                <a:extLst>
                  <a:ext uri="{0D108BD9-81ED-4DB2-BD59-A6C34878D82A}">
                    <a16:rowId xmlns:a16="http://schemas.microsoft.com/office/drawing/2014/main" val="780470070"/>
                  </a:ext>
                </a:extLst>
              </a:tr>
              <a:tr h="226695">
                <a:tc>
                  <a:txBody>
                    <a:bodyPr/>
                    <a:lstStyle/>
                    <a:p>
                      <a:r>
                        <a:rPr lang="en-US" sz="1000" dirty="0"/>
                        <a:t>Specialization</a:t>
                      </a:r>
                      <a:endParaRPr lang="en-IN" sz="1000" dirty="0"/>
                    </a:p>
                  </a:txBody>
                  <a:tcPr/>
                </a:tc>
                <a:tc>
                  <a:txBody>
                    <a:bodyPr/>
                    <a:lstStyle/>
                    <a:p>
                      <a:r>
                        <a:rPr lang="en-US" sz="1000" dirty="0"/>
                        <a:t>Varchar(3)</a:t>
                      </a:r>
                      <a:endParaRPr lang="en-IN" sz="1000" dirty="0"/>
                    </a:p>
                  </a:txBody>
                  <a:tcPr/>
                </a:tc>
                <a:tc>
                  <a:txBody>
                    <a:bodyPr/>
                    <a:lstStyle/>
                    <a:p>
                      <a:endParaRPr lang="en-IN" sz="1000" dirty="0"/>
                    </a:p>
                  </a:txBody>
                  <a:tcPr/>
                </a:tc>
                <a:extLst>
                  <a:ext uri="{0D108BD9-81ED-4DB2-BD59-A6C34878D82A}">
                    <a16:rowId xmlns:a16="http://schemas.microsoft.com/office/drawing/2014/main" val="3318670077"/>
                  </a:ext>
                </a:extLst>
              </a:tr>
              <a:tr h="211455">
                <a:tc>
                  <a:txBody>
                    <a:bodyPr/>
                    <a:lstStyle/>
                    <a:p>
                      <a:r>
                        <a:rPr lang="en-US" sz="1000" dirty="0"/>
                        <a:t>Location </a:t>
                      </a:r>
                      <a:endParaRPr lang="en-IN" sz="1000" dirty="0"/>
                    </a:p>
                  </a:txBody>
                  <a:tcPr/>
                </a:tc>
                <a:tc>
                  <a:txBody>
                    <a:bodyPr/>
                    <a:lstStyle/>
                    <a:p>
                      <a:r>
                        <a:rPr lang="en-US" sz="1000" dirty="0"/>
                        <a:t>Varchar(20)</a:t>
                      </a:r>
                      <a:endParaRPr lang="en-IN" sz="1000" dirty="0"/>
                    </a:p>
                  </a:txBody>
                  <a:tcPr/>
                </a:tc>
                <a:tc>
                  <a:txBody>
                    <a:bodyPr/>
                    <a:lstStyle/>
                    <a:p>
                      <a:endParaRPr lang="en-IN" sz="1000" dirty="0"/>
                    </a:p>
                  </a:txBody>
                  <a:tcPr/>
                </a:tc>
                <a:extLst>
                  <a:ext uri="{0D108BD9-81ED-4DB2-BD59-A6C34878D82A}">
                    <a16:rowId xmlns:a16="http://schemas.microsoft.com/office/drawing/2014/main" val="1662028093"/>
                  </a:ext>
                </a:extLst>
              </a:tr>
              <a:tr h="370840">
                <a:tc>
                  <a:txBody>
                    <a:bodyPr/>
                    <a:lstStyle/>
                    <a:p>
                      <a:r>
                        <a:rPr lang="en-US" sz="1000" dirty="0" err="1"/>
                        <a:t>Charges_per_visit</a:t>
                      </a:r>
                      <a:endParaRPr lang="en-IN" sz="1000" dirty="0"/>
                    </a:p>
                  </a:txBody>
                  <a:tcPr/>
                </a:tc>
                <a:tc>
                  <a:txBody>
                    <a:bodyPr/>
                    <a:lstStyle/>
                    <a:p>
                      <a:r>
                        <a:rPr lang="en-US" sz="1000" dirty="0"/>
                        <a:t>Varchar(5)</a:t>
                      </a:r>
                      <a:endParaRPr lang="en-IN" sz="1000" dirty="0"/>
                    </a:p>
                  </a:txBody>
                  <a:tcPr/>
                </a:tc>
                <a:tc>
                  <a:txBody>
                    <a:bodyPr/>
                    <a:lstStyle/>
                    <a:p>
                      <a:endParaRPr lang="en-IN" sz="1000" dirty="0"/>
                    </a:p>
                  </a:txBody>
                  <a:tcPr/>
                </a:tc>
                <a:extLst>
                  <a:ext uri="{0D108BD9-81ED-4DB2-BD59-A6C34878D82A}">
                    <a16:rowId xmlns:a16="http://schemas.microsoft.com/office/drawing/2014/main" val="1601191865"/>
                  </a:ext>
                </a:extLst>
              </a:tr>
            </a:tbl>
          </a:graphicData>
        </a:graphic>
      </p:graphicFrame>
      <p:sp>
        <p:nvSpPr>
          <p:cNvPr id="3" name="TextBox 2">
            <a:extLst>
              <a:ext uri="{FF2B5EF4-FFF2-40B4-BE49-F238E27FC236}">
                <a16:creationId xmlns:a16="http://schemas.microsoft.com/office/drawing/2014/main" id="{08ED6D28-D82A-420E-97C6-74AA2C1E84B1}"/>
              </a:ext>
            </a:extLst>
          </p:cNvPr>
          <p:cNvSpPr txBox="1"/>
          <p:nvPr/>
        </p:nvSpPr>
        <p:spPr>
          <a:xfrm>
            <a:off x="698500" y="1684058"/>
            <a:ext cx="2771775" cy="369332"/>
          </a:xfrm>
          <a:prstGeom prst="rect">
            <a:avLst/>
          </a:prstGeom>
          <a:noFill/>
        </p:spPr>
        <p:txBody>
          <a:bodyPr wrap="square" rtlCol="0">
            <a:spAutoFit/>
          </a:bodyPr>
          <a:lstStyle/>
          <a:p>
            <a:r>
              <a:rPr lang="en-US" b="1" dirty="0"/>
              <a:t>Doctor</a:t>
            </a:r>
            <a:endParaRPr lang="en-IN" b="1" dirty="0"/>
          </a:p>
        </p:txBody>
      </p:sp>
      <p:sp>
        <p:nvSpPr>
          <p:cNvPr id="4" name="TextBox 3">
            <a:extLst>
              <a:ext uri="{FF2B5EF4-FFF2-40B4-BE49-F238E27FC236}">
                <a16:creationId xmlns:a16="http://schemas.microsoft.com/office/drawing/2014/main" id="{C283B1D6-978A-49AB-97D1-3421AC7FA994}"/>
              </a:ext>
            </a:extLst>
          </p:cNvPr>
          <p:cNvSpPr txBox="1"/>
          <p:nvPr/>
        </p:nvSpPr>
        <p:spPr>
          <a:xfrm>
            <a:off x="550861" y="4895850"/>
            <a:ext cx="2771775" cy="369332"/>
          </a:xfrm>
          <a:prstGeom prst="rect">
            <a:avLst/>
          </a:prstGeom>
          <a:noFill/>
        </p:spPr>
        <p:txBody>
          <a:bodyPr wrap="square" rtlCol="0">
            <a:spAutoFit/>
          </a:bodyPr>
          <a:lstStyle/>
          <a:p>
            <a:r>
              <a:rPr lang="en-US" b="1" dirty="0"/>
              <a:t>Appointment</a:t>
            </a:r>
            <a:endParaRPr lang="en-IN" b="1" dirty="0"/>
          </a:p>
        </p:txBody>
      </p:sp>
      <p:graphicFrame>
        <p:nvGraphicFramePr>
          <p:cNvPr id="5" name="Table 5">
            <a:extLst>
              <a:ext uri="{FF2B5EF4-FFF2-40B4-BE49-F238E27FC236}">
                <a16:creationId xmlns:a16="http://schemas.microsoft.com/office/drawing/2014/main" id="{A6077992-A81B-4FC3-9A74-03493CB86EB0}"/>
              </a:ext>
            </a:extLst>
          </p:cNvPr>
          <p:cNvGraphicFramePr>
            <a:graphicFrameLocks noGrp="1"/>
          </p:cNvGraphicFramePr>
          <p:nvPr>
            <p:extLst>
              <p:ext uri="{D42A27DB-BD31-4B8C-83A1-F6EECF244321}">
                <p14:modId xmlns:p14="http://schemas.microsoft.com/office/powerpoint/2010/main" val="1547357920"/>
              </p:ext>
            </p:extLst>
          </p:nvPr>
        </p:nvGraphicFramePr>
        <p:xfrm>
          <a:off x="2860675" y="4254672"/>
          <a:ext cx="8127999" cy="18542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362747056"/>
                    </a:ext>
                  </a:extLst>
                </a:gridCol>
                <a:gridCol w="2709333">
                  <a:extLst>
                    <a:ext uri="{9D8B030D-6E8A-4147-A177-3AD203B41FA5}">
                      <a16:colId xmlns:a16="http://schemas.microsoft.com/office/drawing/2014/main" val="1807879245"/>
                    </a:ext>
                  </a:extLst>
                </a:gridCol>
                <a:gridCol w="2709333">
                  <a:extLst>
                    <a:ext uri="{9D8B030D-6E8A-4147-A177-3AD203B41FA5}">
                      <a16:colId xmlns:a16="http://schemas.microsoft.com/office/drawing/2014/main" val="2712792032"/>
                    </a:ext>
                  </a:extLst>
                </a:gridCol>
              </a:tblGrid>
              <a:tr h="370840">
                <a:tc>
                  <a:txBody>
                    <a:bodyPr/>
                    <a:lstStyle/>
                    <a:p>
                      <a:r>
                        <a:rPr lang="en-US" sz="1400" dirty="0"/>
                        <a:t>Attribute</a:t>
                      </a:r>
                      <a:endParaRPr lang="en-IN" sz="1400" dirty="0"/>
                    </a:p>
                  </a:txBody>
                  <a:tcPr/>
                </a:tc>
                <a:tc>
                  <a:txBody>
                    <a:bodyPr/>
                    <a:lstStyle/>
                    <a:p>
                      <a:r>
                        <a:rPr lang="en-US" sz="1400" dirty="0" err="1"/>
                        <a:t>Data_type</a:t>
                      </a:r>
                      <a:endParaRPr lang="en-IN" sz="1400" dirty="0"/>
                    </a:p>
                  </a:txBody>
                  <a:tcPr/>
                </a:tc>
                <a:tc>
                  <a:txBody>
                    <a:bodyPr/>
                    <a:lstStyle/>
                    <a:p>
                      <a:r>
                        <a:rPr lang="en-US" sz="1400" dirty="0"/>
                        <a:t>Constraints</a:t>
                      </a:r>
                      <a:endParaRPr lang="en-IN" sz="1400" dirty="0"/>
                    </a:p>
                  </a:txBody>
                  <a:tcPr/>
                </a:tc>
                <a:extLst>
                  <a:ext uri="{0D108BD9-81ED-4DB2-BD59-A6C34878D82A}">
                    <a16:rowId xmlns:a16="http://schemas.microsoft.com/office/drawing/2014/main" val="2976964824"/>
                  </a:ext>
                </a:extLst>
              </a:tr>
              <a:tr h="370840">
                <a:tc>
                  <a:txBody>
                    <a:bodyPr/>
                    <a:lstStyle/>
                    <a:p>
                      <a:r>
                        <a:rPr lang="en-US" sz="1400" dirty="0" err="1"/>
                        <a:t>Apointment_id</a:t>
                      </a:r>
                      <a:endParaRPr lang="en-IN" sz="1400" dirty="0"/>
                    </a:p>
                  </a:txBody>
                  <a:tcPr/>
                </a:tc>
                <a:tc>
                  <a:txBody>
                    <a:bodyPr/>
                    <a:lstStyle/>
                    <a:p>
                      <a:r>
                        <a:rPr lang="en-US" sz="1400" dirty="0"/>
                        <a:t>Int</a:t>
                      </a:r>
                      <a:endParaRPr lang="en-IN" sz="1400" dirty="0"/>
                    </a:p>
                  </a:txBody>
                  <a:tcPr/>
                </a:tc>
                <a:tc>
                  <a:txBody>
                    <a:bodyPr/>
                    <a:lstStyle/>
                    <a:p>
                      <a:r>
                        <a:rPr lang="en-US" sz="1400" dirty="0" err="1"/>
                        <a:t>Primary_key</a:t>
                      </a:r>
                      <a:endParaRPr lang="en-IN" sz="1400" dirty="0"/>
                    </a:p>
                  </a:txBody>
                  <a:tcPr/>
                </a:tc>
                <a:extLst>
                  <a:ext uri="{0D108BD9-81ED-4DB2-BD59-A6C34878D82A}">
                    <a16:rowId xmlns:a16="http://schemas.microsoft.com/office/drawing/2014/main" val="2615425779"/>
                  </a:ext>
                </a:extLst>
              </a:tr>
              <a:tr h="370840">
                <a:tc>
                  <a:txBody>
                    <a:bodyPr/>
                    <a:lstStyle/>
                    <a:p>
                      <a:r>
                        <a:rPr lang="en-US" sz="1400" dirty="0" err="1"/>
                        <a:t>Appointment_date</a:t>
                      </a:r>
                      <a:endParaRPr lang="en-IN" sz="1400" dirty="0"/>
                    </a:p>
                  </a:txBody>
                  <a:tcPr/>
                </a:tc>
                <a:tc>
                  <a:txBody>
                    <a:bodyPr/>
                    <a:lstStyle/>
                    <a:p>
                      <a:r>
                        <a:rPr lang="en-US" sz="1400" dirty="0"/>
                        <a:t>Date</a:t>
                      </a:r>
                      <a:endParaRPr lang="en-IN" sz="1400" dirty="0"/>
                    </a:p>
                  </a:txBody>
                  <a:tcPr/>
                </a:tc>
                <a:tc>
                  <a:txBody>
                    <a:bodyPr/>
                    <a:lstStyle/>
                    <a:p>
                      <a:endParaRPr lang="en-IN" sz="1400" dirty="0"/>
                    </a:p>
                  </a:txBody>
                  <a:tcPr/>
                </a:tc>
                <a:extLst>
                  <a:ext uri="{0D108BD9-81ED-4DB2-BD59-A6C34878D82A}">
                    <a16:rowId xmlns:a16="http://schemas.microsoft.com/office/drawing/2014/main" val="2067345708"/>
                  </a:ext>
                </a:extLst>
              </a:tr>
              <a:tr h="370840">
                <a:tc>
                  <a:txBody>
                    <a:bodyPr/>
                    <a:lstStyle/>
                    <a:p>
                      <a:r>
                        <a:rPr lang="en-US" sz="1400" dirty="0" err="1"/>
                        <a:t>Appointment_time</a:t>
                      </a:r>
                      <a:endParaRPr lang="en-IN" sz="1400" dirty="0"/>
                    </a:p>
                  </a:txBody>
                  <a:tcPr/>
                </a:tc>
                <a:tc>
                  <a:txBody>
                    <a:bodyPr/>
                    <a:lstStyle/>
                    <a:p>
                      <a:r>
                        <a:rPr lang="en-US" sz="1400" dirty="0"/>
                        <a:t>Time</a:t>
                      </a:r>
                      <a:endParaRPr lang="en-IN" sz="1400" dirty="0"/>
                    </a:p>
                  </a:txBody>
                  <a:tcPr/>
                </a:tc>
                <a:tc>
                  <a:txBody>
                    <a:bodyPr/>
                    <a:lstStyle/>
                    <a:p>
                      <a:endParaRPr lang="en-IN" sz="1400" dirty="0"/>
                    </a:p>
                  </a:txBody>
                  <a:tcPr/>
                </a:tc>
                <a:extLst>
                  <a:ext uri="{0D108BD9-81ED-4DB2-BD59-A6C34878D82A}">
                    <a16:rowId xmlns:a16="http://schemas.microsoft.com/office/drawing/2014/main" val="1520745946"/>
                  </a:ext>
                </a:extLst>
              </a:tr>
              <a:tr h="370840">
                <a:tc>
                  <a:txBody>
                    <a:bodyPr/>
                    <a:lstStyle/>
                    <a:p>
                      <a:r>
                        <a:rPr lang="en-US" sz="1400" dirty="0"/>
                        <a:t>remarks</a:t>
                      </a:r>
                      <a:endParaRPr lang="en-IN" sz="1400" dirty="0"/>
                    </a:p>
                  </a:txBody>
                  <a:tcPr/>
                </a:tc>
                <a:tc>
                  <a:txBody>
                    <a:bodyPr/>
                    <a:lstStyle/>
                    <a:p>
                      <a:r>
                        <a:rPr lang="en-US" sz="1400" dirty="0"/>
                        <a:t>Varchar(50)</a:t>
                      </a:r>
                      <a:endParaRPr lang="en-IN" sz="1400" dirty="0"/>
                    </a:p>
                  </a:txBody>
                  <a:tcPr/>
                </a:tc>
                <a:tc>
                  <a:txBody>
                    <a:bodyPr/>
                    <a:lstStyle/>
                    <a:p>
                      <a:endParaRPr lang="en-IN" sz="1400" dirty="0"/>
                    </a:p>
                  </a:txBody>
                  <a:tcPr/>
                </a:tc>
                <a:extLst>
                  <a:ext uri="{0D108BD9-81ED-4DB2-BD59-A6C34878D82A}">
                    <a16:rowId xmlns:a16="http://schemas.microsoft.com/office/drawing/2014/main" val="3051801171"/>
                  </a:ext>
                </a:extLst>
              </a:tr>
            </a:tbl>
          </a:graphicData>
        </a:graphic>
      </p:graphicFrame>
    </p:spTree>
    <p:extLst>
      <p:ext uri="{BB962C8B-B14F-4D97-AF65-F5344CB8AC3E}">
        <p14:creationId xmlns:p14="http://schemas.microsoft.com/office/powerpoint/2010/main" val="1978138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29A4A9-8CB6-4E0C-A1EC-A0305A30830A}"/>
              </a:ext>
            </a:extLst>
          </p:cNvPr>
          <p:cNvSpPr txBox="1"/>
          <p:nvPr/>
        </p:nvSpPr>
        <p:spPr>
          <a:xfrm>
            <a:off x="341311" y="1368955"/>
            <a:ext cx="2771775" cy="369332"/>
          </a:xfrm>
          <a:prstGeom prst="rect">
            <a:avLst/>
          </a:prstGeom>
          <a:noFill/>
        </p:spPr>
        <p:txBody>
          <a:bodyPr wrap="square" rtlCol="0">
            <a:spAutoFit/>
          </a:bodyPr>
          <a:lstStyle/>
          <a:p>
            <a:r>
              <a:rPr lang="en-US" b="1" dirty="0"/>
              <a:t>Availability</a:t>
            </a:r>
            <a:endParaRPr lang="en-IN" b="1" dirty="0"/>
          </a:p>
        </p:txBody>
      </p:sp>
      <p:graphicFrame>
        <p:nvGraphicFramePr>
          <p:cNvPr id="3" name="Table 3">
            <a:extLst>
              <a:ext uri="{FF2B5EF4-FFF2-40B4-BE49-F238E27FC236}">
                <a16:creationId xmlns:a16="http://schemas.microsoft.com/office/drawing/2014/main" id="{0B1514BA-C5C7-450C-92A7-190507A20D3B}"/>
              </a:ext>
            </a:extLst>
          </p:cNvPr>
          <p:cNvGraphicFramePr>
            <a:graphicFrameLocks noGrp="1"/>
          </p:cNvGraphicFramePr>
          <p:nvPr>
            <p:extLst>
              <p:ext uri="{D42A27DB-BD31-4B8C-83A1-F6EECF244321}">
                <p14:modId xmlns:p14="http://schemas.microsoft.com/office/powerpoint/2010/main" val="2099020924"/>
              </p:ext>
            </p:extLst>
          </p:nvPr>
        </p:nvGraphicFramePr>
        <p:xfrm>
          <a:off x="2560635" y="811941"/>
          <a:ext cx="8127999" cy="148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69422405"/>
                    </a:ext>
                  </a:extLst>
                </a:gridCol>
                <a:gridCol w="2709333">
                  <a:extLst>
                    <a:ext uri="{9D8B030D-6E8A-4147-A177-3AD203B41FA5}">
                      <a16:colId xmlns:a16="http://schemas.microsoft.com/office/drawing/2014/main" val="3964147857"/>
                    </a:ext>
                  </a:extLst>
                </a:gridCol>
                <a:gridCol w="2709333">
                  <a:extLst>
                    <a:ext uri="{9D8B030D-6E8A-4147-A177-3AD203B41FA5}">
                      <a16:colId xmlns:a16="http://schemas.microsoft.com/office/drawing/2014/main" val="1385777083"/>
                    </a:ext>
                  </a:extLst>
                </a:gridCol>
              </a:tblGrid>
              <a:tr h="370840">
                <a:tc>
                  <a:txBody>
                    <a:bodyPr/>
                    <a:lstStyle/>
                    <a:p>
                      <a:r>
                        <a:rPr lang="en-US" dirty="0"/>
                        <a:t>Attributes</a:t>
                      </a:r>
                      <a:endParaRPr lang="en-IN" dirty="0"/>
                    </a:p>
                  </a:txBody>
                  <a:tcPr/>
                </a:tc>
                <a:tc>
                  <a:txBody>
                    <a:bodyPr/>
                    <a:lstStyle/>
                    <a:p>
                      <a:r>
                        <a:rPr lang="en-US" dirty="0" err="1"/>
                        <a:t>Data_types</a:t>
                      </a:r>
                      <a:endParaRPr lang="en-IN" dirty="0"/>
                    </a:p>
                  </a:txBody>
                  <a:tcPr/>
                </a:tc>
                <a:tc>
                  <a:txBody>
                    <a:bodyPr/>
                    <a:lstStyle/>
                    <a:p>
                      <a:r>
                        <a:rPr lang="en-US" dirty="0"/>
                        <a:t>Constraints</a:t>
                      </a:r>
                      <a:endParaRPr lang="en-IN" dirty="0"/>
                    </a:p>
                  </a:txBody>
                  <a:tcPr/>
                </a:tc>
                <a:extLst>
                  <a:ext uri="{0D108BD9-81ED-4DB2-BD59-A6C34878D82A}">
                    <a16:rowId xmlns:a16="http://schemas.microsoft.com/office/drawing/2014/main" val="2681609969"/>
                  </a:ext>
                </a:extLst>
              </a:tr>
              <a:tr h="370840">
                <a:tc>
                  <a:txBody>
                    <a:bodyPr/>
                    <a:lstStyle/>
                    <a:p>
                      <a:r>
                        <a:rPr lang="en-US" dirty="0" err="1"/>
                        <a:t>Availability_id</a:t>
                      </a:r>
                      <a:endParaRPr lang="en-IN" dirty="0"/>
                    </a:p>
                  </a:txBody>
                  <a:tcPr/>
                </a:tc>
                <a:tc>
                  <a:txBody>
                    <a:bodyPr/>
                    <a:lstStyle/>
                    <a:p>
                      <a:r>
                        <a:rPr lang="en-US" dirty="0"/>
                        <a:t>Int</a:t>
                      </a:r>
                      <a:endParaRPr lang="en-IN" dirty="0"/>
                    </a:p>
                  </a:txBody>
                  <a:tcPr/>
                </a:tc>
                <a:tc>
                  <a:txBody>
                    <a:bodyPr/>
                    <a:lstStyle/>
                    <a:p>
                      <a:r>
                        <a:rPr lang="en-US" dirty="0"/>
                        <a:t>Primary key</a:t>
                      </a:r>
                      <a:endParaRPr lang="en-IN" dirty="0"/>
                    </a:p>
                  </a:txBody>
                  <a:tcPr/>
                </a:tc>
                <a:extLst>
                  <a:ext uri="{0D108BD9-81ED-4DB2-BD59-A6C34878D82A}">
                    <a16:rowId xmlns:a16="http://schemas.microsoft.com/office/drawing/2014/main" val="1342278261"/>
                  </a:ext>
                </a:extLst>
              </a:tr>
              <a:tr h="370840">
                <a:tc>
                  <a:txBody>
                    <a:bodyPr/>
                    <a:lstStyle/>
                    <a:p>
                      <a:r>
                        <a:rPr lang="en-US" dirty="0" err="1"/>
                        <a:t>From_date</a:t>
                      </a:r>
                      <a:endParaRPr lang="en-IN" dirty="0"/>
                    </a:p>
                  </a:txBody>
                  <a:tcPr/>
                </a:tc>
                <a:tc>
                  <a:txBody>
                    <a:bodyPr/>
                    <a:lstStyle/>
                    <a:p>
                      <a:r>
                        <a:rPr lang="en-US" dirty="0"/>
                        <a:t>Date</a:t>
                      </a:r>
                      <a:endParaRPr lang="en-IN" dirty="0"/>
                    </a:p>
                  </a:txBody>
                  <a:tcPr/>
                </a:tc>
                <a:tc>
                  <a:txBody>
                    <a:bodyPr/>
                    <a:lstStyle/>
                    <a:p>
                      <a:endParaRPr lang="en-IN" dirty="0"/>
                    </a:p>
                  </a:txBody>
                  <a:tcPr/>
                </a:tc>
                <a:extLst>
                  <a:ext uri="{0D108BD9-81ED-4DB2-BD59-A6C34878D82A}">
                    <a16:rowId xmlns:a16="http://schemas.microsoft.com/office/drawing/2014/main" val="3887961295"/>
                  </a:ext>
                </a:extLst>
              </a:tr>
              <a:tr h="370840">
                <a:tc>
                  <a:txBody>
                    <a:bodyPr/>
                    <a:lstStyle/>
                    <a:p>
                      <a:r>
                        <a:rPr lang="en-US" dirty="0" err="1"/>
                        <a:t>To_date</a:t>
                      </a:r>
                      <a:endParaRPr lang="en-IN" dirty="0"/>
                    </a:p>
                  </a:txBody>
                  <a:tcPr/>
                </a:tc>
                <a:tc>
                  <a:txBody>
                    <a:bodyPr/>
                    <a:lstStyle/>
                    <a:p>
                      <a:r>
                        <a:rPr lang="en-US" dirty="0"/>
                        <a:t>Date</a:t>
                      </a:r>
                      <a:endParaRPr lang="en-IN" dirty="0"/>
                    </a:p>
                  </a:txBody>
                  <a:tcPr/>
                </a:tc>
                <a:tc>
                  <a:txBody>
                    <a:bodyPr/>
                    <a:lstStyle/>
                    <a:p>
                      <a:endParaRPr lang="en-IN" dirty="0"/>
                    </a:p>
                  </a:txBody>
                  <a:tcPr/>
                </a:tc>
                <a:extLst>
                  <a:ext uri="{0D108BD9-81ED-4DB2-BD59-A6C34878D82A}">
                    <a16:rowId xmlns:a16="http://schemas.microsoft.com/office/drawing/2014/main" val="2638678284"/>
                  </a:ext>
                </a:extLst>
              </a:tr>
            </a:tbl>
          </a:graphicData>
        </a:graphic>
      </p:graphicFrame>
      <p:sp>
        <p:nvSpPr>
          <p:cNvPr id="4" name="TextBox 3">
            <a:extLst>
              <a:ext uri="{FF2B5EF4-FFF2-40B4-BE49-F238E27FC236}">
                <a16:creationId xmlns:a16="http://schemas.microsoft.com/office/drawing/2014/main" id="{11B15856-2828-431D-A3A2-142248FEF780}"/>
              </a:ext>
            </a:extLst>
          </p:cNvPr>
          <p:cNvSpPr txBox="1"/>
          <p:nvPr/>
        </p:nvSpPr>
        <p:spPr>
          <a:xfrm>
            <a:off x="217485" y="3521613"/>
            <a:ext cx="2771775" cy="369332"/>
          </a:xfrm>
          <a:prstGeom prst="rect">
            <a:avLst/>
          </a:prstGeom>
          <a:noFill/>
        </p:spPr>
        <p:txBody>
          <a:bodyPr wrap="square" rtlCol="0">
            <a:spAutoFit/>
          </a:bodyPr>
          <a:lstStyle/>
          <a:p>
            <a:r>
              <a:rPr lang="en-US" b="1" dirty="0" err="1"/>
              <a:t>Patient_Issues</a:t>
            </a:r>
            <a:endParaRPr lang="en-IN" b="1" dirty="0"/>
          </a:p>
        </p:txBody>
      </p:sp>
      <p:graphicFrame>
        <p:nvGraphicFramePr>
          <p:cNvPr id="5" name="Table 3">
            <a:extLst>
              <a:ext uri="{FF2B5EF4-FFF2-40B4-BE49-F238E27FC236}">
                <a16:creationId xmlns:a16="http://schemas.microsoft.com/office/drawing/2014/main" id="{E789347A-132F-4F02-A9CE-0B4E40E7DD69}"/>
              </a:ext>
            </a:extLst>
          </p:cNvPr>
          <p:cNvGraphicFramePr>
            <a:graphicFrameLocks noGrp="1"/>
          </p:cNvGraphicFramePr>
          <p:nvPr>
            <p:extLst>
              <p:ext uri="{D42A27DB-BD31-4B8C-83A1-F6EECF244321}">
                <p14:modId xmlns:p14="http://schemas.microsoft.com/office/powerpoint/2010/main" val="584190399"/>
              </p:ext>
            </p:extLst>
          </p:nvPr>
        </p:nvGraphicFramePr>
        <p:xfrm>
          <a:off x="2655886" y="3151098"/>
          <a:ext cx="8127999" cy="148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69422405"/>
                    </a:ext>
                  </a:extLst>
                </a:gridCol>
                <a:gridCol w="2709333">
                  <a:extLst>
                    <a:ext uri="{9D8B030D-6E8A-4147-A177-3AD203B41FA5}">
                      <a16:colId xmlns:a16="http://schemas.microsoft.com/office/drawing/2014/main" val="3964147857"/>
                    </a:ext>
                  </a:extLst>
                </a:gridCol>
                <a:gridCol w="2709333">
                  <a:extLst>
                    <a:ext uri="{9D8B030D-6E8A-4147-A177-3AD203B41FA5}">
                      <a16:colId xmlns:a16="http://schemas.microsoft.com/office/drawing/2014/main" val="1385777083"/>
                    </a:ext>
                  </a:extLst>
                </a:gridCol>
              </a:tblGrid>
              <a:tr h="370840">
                <a:tc>
                  <a:txBody>
                    <a:bodyPr/>
                    <a:lstStyle/>
                    <a:p>
                      <a:r>
                        <a:rPr lang="en-US" dirty="0"/>
                        <a:t>Attributes</a:t>
                      </a:r>
                      <a:endParaRPr lang="en-IN" dirty="0"/>
                    </a:p>
                  </a:txBody>
                  <a:tcPr/>
                </a:tc>
                <a:tc>
                  <a:txBody>
                    <a:bodyPr/>
                    <a:lstStyle/>
                    <a:p>
                      <a:r>
                        <a:rPr lang="en-US" dirty="0" err="1"/>
                        <a:t>Data_types</a:t>
                      </a:r>
                      <a:endParaRPr lang="en-IN" dirty="0"/>
                    </a:p>
                  </a:txBody>
                  <a:tcPr/>
                </a:tc>
                <a:tc>
                  <a:txBody>
                    <a:bodyPr/>
                    <a:lstStyle/>
                    <a:p>
                      <a:r>
                        <a:rPr lang="en-US" dirty="0"/>
                        <a:t>Constraints</a:t>
                      </a:r>
                      <a:endParaRPr lang="en-IN" dirty="0"/>
                    </a:p>
                  </a:txBody>
                  <a:tcPr/>
                </a:tc>
                <a:extLst>
                  <a:ext uri="{0D108BD9-81ED-4DB2-BD59-A6C34878D82A}">
                    <a16:rowId xmlns:a16="http://schemas.microsoft.com/office/drawing/2014/main" val="2681609969"/>
                  </a:ext>
                </a:extLst>
              </a:tr>
              <a:tr h="370840">
                <a:tc>
                  <a:txBody>
                    <a:bodyPr/>
                    <a:lstStyle/>
                    <a:p>
                      <a:r>
                        <a:rPr lang="en-US" dirty="0" err="1"/>
                        <a:t>Patientissues_id</a:t>
                      </a:r>
                      <a:endParaRPr lang="en-IN" dirty="0"/>
                    </a:p>
                  </a:txBody>
                  <a:tcPr/>
                </a:tc>
                <a:tc>
                  <a:txBody>
                    <a:bodyPr/>
                    <a:lstStyle/>
                    <a:p>
                      <a:r>
                        <a:rPr lang="en-US" dirty="0"/>
                        <a:t>Int</a:t>
                      </a:r>
                      <a:endParaRPr lang="en-IN" dirty="0"/>
                    </a:p>
                  </a:txBody>
                  <a:tcPr/>
                </a:tc>
                <a:tc>
                  <a:txBody>
                    <a:bodyPr/>
                    <a:lstStyle/>
                    <a:p>
                      <a:r>
                        <a:rPr lang="en-US" dirty="0"/>
                        <a:t>Primary key</a:t>
                      </a:r>
                      <a:endParaRPr lang="en-IN" dirty="0"/>
                    </a:p>
                  </a:txBody>
                  <a:tcPr/>
                </a:tc>
                <a:extLst>
                  <a:ext uri="{0D108BD9-81ED-4DB2-BD59-A6C34878D82A}">
                    <a16:rowId xmlns:a16="http://schemas.microsoft.com/office/drawing/2014/main" val="1342278261"/>
                  </a:ext>
                </a:extLst>
              </a:tr>
              <a:tr h="370840">
                <a:tc>
                  <a:txBody>
                    <a:bodyPr/>
                    <a:lstStyle/>
                    <a:p>
                      <a:r>
                        <a:rPr lang="en-US" dirty="0" err="1"/>
                        <a:t>Patient_id</a:t>
                      </a:r>
                      <a:endParaRPr lang="en-IN" dirty="0"/>
                    </a:p>
                  </a:txBody>
                  <a:tcPr/>
                </a:tc>
                <a:tc>
                  <a:txBody>
                    <a:bodyPr/>
                    <a:lstStyle/>
                    <a:p>
                      <a:r>
                        <a:rPr lang="en-US" dirty="0"/>
                        <a:t>Int</a:t>
                      </a:r>
                      <a:endParaRPr lang="en-IN" dirty="0"/>
                    </a:p>
                  </a:txBody>
                  <a:tcPr/>
                </a:tc>
                <a:tc>
                  <a:txBody>
                    <a:bodyPr/>
                    <a:lstStyle/>
                    <a:p>
                      <a:endParaRPr lang="en-IN" dirty="0"/>
                    </a:p>
                  </a:txBody>
                  <a:tcPr/>
                </a:tc>
                <a:extLst>
                  <a:ext uri="{0D108BD9-81ED-4DB2-BD59-A6C34878D82A}">
                    <a16:rowId xmlns:a16="http://schemas.microsoft.com/office/drawing/2014/main" val="3887961295"/>
                  </a:ext>
                </a:extLst>
              </a:tr>
              <a:tr h="370840">
                <a:tc>
                  <a:txBody>
                    <a:bodyPr/>
                    <a:lstStyle/>
                    <a:p>
                      <a:r>
                        <a:rPr lang="en-US" dirty="0"/>
                        <a:t>Issues</a:t>
                      </a:r>
                      <a:endParaRPr lang="en-IN" dirty="0"/>
                    </a:p>
                  </a:txBody>
                  <a:tcPr/>
                </a:tc>
                <a:tc>
                  <a:txBody>
                    <a:bodyPr/>
                    <a:lstStyle/>
                    <a:p>
                      <a:r>
                        <a:rPr lang="en-US" dirty="0"/>
                        <a:t>Varchar(30)</a:t>
                      </a:r>
                      <a:endParaRPr lang="en-IN" dirty="0"/>
                    </a:p>
                  </a:txBody>
                  <a:tcPr/>
                </a:tc>
                <a:tc>
                  <a:txBody>
                    <a:bodyPr/>
                    <a:lstStyle/>
                    <a:p>
                      <a:endParaRPr lang="en-IN" dirty="0"/>
                    </a:p>
                  </a:txBody>
                  <a:tcPr/>
                </a:tc>
                <a:extLst>
                  <a:ext uri="{0D108BD9-81ED-4DB2-BD59-A6C34878D82A}">
                    <a16:rowId xmlns:a16="http://schemas.microsoft.com/office/drawing/2014/main" val="2638678284"/>
                  </a:ext>
                </a:extLst>
              </a:tr>
            </a:tbl>
          </a:graphicData>
        </a:graphic>
      </p:graphicFrame>
      <p:sp>
        <p:nvSpPr>
          <p:cNvPr id="6" name="TextBox 5">
            <a:extLst>
              <a:ext uri="{FF2B5EF4-FFF2-40B4-BE49-F238E27FC236}">
                <a16:creationId xmlns:a16="http://schemas.microsoft.com/office/drawing/2014/main" id="{EB2F64E9-0E29-44C2-AC65-9AC504F7EB0A}"/>
              </a:ext>
            </a:extLst>
          </p:cNvPr>
          <p:cNvSpPr txBox="1"/>
          <p:nvPr/>
        </p:nvSpPr>
        <p:spPr>
          <a:xfrm>
            <a:off x="344483" y="5679059"/>
            <a:ext cx="2771775" cy="369332"/>
          </a:xfrm>
          <a:prstGeom prst="rect">
            <a:avLst/>
          </a:prstGeom>
          <a:noFill/>
        </p:spPr>
        <p:txBody>
          <a:bodyPr wrap="square" rtlCol="0">
            <a:spAutoFit/>
          </a:bodyPr>
          <a:lstStyle/>
          <a:p>
            <a:r>
              <a:rPr lang="en-US" b="1" dirty="0" err="1"/>
              <a:t>Feed_back</a:t>
            </a:r>
            <a:endParaRPr lang="en-IN" b="1" dirty="0"/>
          </a:p>
        </p:txBody>
      </p:sp>
      <p:graphicFrame>
        <p:nvGraphicFramePr>
          <p:cNvPr id="8" name="Table 3">
            <a:extLst>
              <a:ext uri="{FF2B5EF4-FFF2-40B4-BE49-F238E27FC236}">
                <a16:creationId xmlns:a16="http://schemas.microsoft.com/office/drawing/2014/main" id="{A8632B90-EA8B-4506-B210-DB3AB5409C7B}"/>
              </a:ext>
            </a:extLst>
          </p:cNvPr>
          <p:cNvGraphicFramePr>
            <a:graphicFrameLocks noGrp="1"/>
          </p:cNvGraphicFramePr>
          <p:nvPr>
            <p:extLst>
              <p:ext uri="{D42A27DB-BD31-4B8C-83A1-F6EECF244321}">
                <p14:modId xmlns:p14="http://schemas.microsoft.com/office/powerpoint/2010/main" val="4012101166"/>
              </p:ext>
            </p:extLst>
          </p:nvPr>
        </p:nvGraphicFramePr>
        <p:xfrm>
          <a:off x="2655885" y="5304379"/>
          <a:ext cx="8127999" cy="148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69422405"/>
                    </a:ext>
                  </a:extLst>
                </a:gridCol>
                <a:gridCol w="2709333">
                  <a:extLst>
                    <a:ext uri="{9D8B030D-6E8A-4147-A177-3AD203B41FA5}">
                      <a16:colId xmlns:a16="http://schemas.microsoft.com/office/drawing/2014/main" val="3964147857"/>
                    </a:ext>
                  </a:extLst>
                </a:gridCol>
                <a:gridCol w="2709333">
                  <a:extLst>
                    <a:ext uri="{9D8B030D-6E8A-4147-A177-3AD203B41FA5}">
                      <a16:colId xmlns:a16="http://schemas.microsoft.com/office/drawing/2014/main" val="1385777083"/>
                    </a:ext>
                  </a:extLst>
                </a:gridCol>
              </a:tblGrid>
              <a:tr h="370840">
                <a:tc>
                  <a:txBody>
                    <a:bodyPr/>
                    <a:lstStyle/>
                    <a:p>
                      <a:r>
                        <a:rPr lang="en-US" dirty="0"/>
                        <a:t>Attributes</a:t>
                      </a:r>
                      <a:endParaRPr lang="en-IN" dirty="0"/>
                    </a:p>
                  </a:txBody>
                  <a:tcPr/>
                </a:tc>
                <a:tc>
                  <a:txBody>
                    <a:bodyPr/>
                    <a:lstStyle/>
                    <a:p>
                      <a:r>
                        <a:rPr lang="en-US" dirty="0" err="1"/>
                        <a:t>Data_types</a:t>
                      </a:r>
                      <a:endParaRPr lang="en-IN" dirty="0"/>
                    </a:p>
                  </a:txBody>
                  <a:tcPr/>
                </a:tc>
                <a:tc>
                  <a:txBody>
                    <a:bodyPr/>
                    <a:lstStyle/>
                    <a:p>
                      <a:r>
                        <a:rPr lang="en-US" dirty="0"/>
                        <a:t>Constraints</a:t>
                      </a:r>
                      <a:endParaRPr lang="en-IN" dirty="0"/>
                    </a:p>
                  </a:txBody>
                  <a:tcPr/>
                </a:tc>
                <a:extLst>
                  <a:ext uri="{0D108BD9-81ED-4DB2-BD59-A6C34878D82A}">
                    <a16:rowId xmlns:a16="http://schemas.microsoft.com/office/drawing/2014/main" val="2681609969"/>
                  </a:ext>
                </a:extLst>
              </a:tr>
              <a:tr h="370840">
                <a:tc>
                  <a:txBody>
                    <a:bodyPr/>
                    <a:lstStyle/>
                    <a:p>
                      <a:r>
                        <a:rPr lang="en-US" dirty="0" err="1"/>
                        <a:t>Feedback_id</a:t>
                      </a:r>
                      <a:endParaRPr lang="en-IN" dirty="0"/>
                    </a:p>
                  </a:txBody>
                  <a:tcPr/>
                </a:tc>
                <a:tc>
                  <a:txBody>
                    <a:bodyPr/>
                    <a:lstStyle/>
                    <a:p>
                      <a:r>
                        <a:rPr lang="en-US" dirty="0"/>
                        <a:t>Int</a:t>
                      </a:r>
                      <a:endParaRPr lang="en-IN" dirty="0"/>
                    </a:p>
                  </a:txBody>
                  <a:tcPr/>
                </a:tc>
                <a:tc>
                  <a:txBody>
                    <a:bodyPr/>
                    <a:lstStyle/>
                    <a:p>
                      <a:r>
                        <a:rPr lang="en-US" dirty="0"/>
                        <a:t>Primary key</a:t>
                      </a:r>
                      <a:endParaRPr lang="en-IN" dirty="0"/>
                    </a:p>
                  </a:txBody>
                  <a:tcPr/>
                </a:tc>
                <a:extLst>
                  <a:ext uri="{0D108BD9-81ED-4DB2-BD59-A6C34878D82A}">
                    <a16:rowId xmlns:a16="http://schemas.microsoft.com/office/drawing/2014/main" val="1342278261"/>
                  </a:ext>
                </a:extLst>
              </a:tr>
              <a:tr h="370840">
                <a:tc>
                  <a:txBody>
                    <a:bodyPr/>
                    <a:lstStyle/>
                    <a:p>
                      <a:r>
                        <a:rPr lang="en-US" dirty="0"/>
                        <a:t>Rating</a:t>
                      </a:r>
                      <a:endParaRPr lang="en-IN" dirty="0"/>
                    </a:p>
                  </a:txBody>
                  <a:tcPr/>
                </a:tc>
                <a:tc>
                  <a:txBody>
                    <a:bodyPr/>
                    <a:lstStyle/>
                    <a:p>
                      <a:r>
                        <a:rPr lang="en-US" dirty="0"/>
                        <a:t>Int</a:t>
                      </a:r>
                      <a:endParaRPr lang="en-IN" dirty="0"/>
                    </a:p>
                  </a:txBody>
                  <a:tcPr/>
                </a:tc>
                <a:tc>
                  <a:txBody>
                    <a:bodyPr/>
                    <a:lstStyle/>
                    <a:p>
                      <a:endParaRPr lang="en-IN" dirty="0"/>
                    </a:p>
                  </a:txBody>
                  <a:tcPr/>
                </a:tc>
                <a:extLst>
                  <a:ext uri="{0D108BD9-81ED-4DB2-BD59-A6C34878D82A}">
                    <a16:rowId xmlns:a16="http://schemas.microsoft.com/office/drawing/2014/main" val="3887961295"/>
                  </a:ext>
                </a:extLst>
              </a:tr>
              <a:tr h="370840">
                <a:tc>
                  <a:txBody>
                    <a:bodyPr/>
                    <a:lstStyle/>
                    <a:p>
                      <a:r>
                        <a:rPr lang="en-US" dirty="0"/>
                        <a:t>Comment</a:t>
                      </a:r>
                      <a:endParaRPr lang="en-IN" dirty="0"/>
                    </a:p>
                  </a:txBody>
                  <a:tcPr/>
                </a:tc>
                <a:tc>
                  <a:txBody>
                    <a:bodyPr/>
                    <a:lstStyle/>
                    <a:p>
                      <a:r>
                        <a:rPr lang="en-US" dirty="0"/>
                        <a:t>Varchar(100)</a:t>
                      </a:r>
                      <a:endParaRPr lang="en-IN" dirty="0"/>
                    </a:p>
                  </a:txBody>
                  <a:tcPr/>
                </a:tc>
                <a:tc>
                  <a:txBody>
                    <a:bodyPr/>
                    <a:lstStyle/>
                    <a:p>
                      <a:endParaRPr lang="en-IN" dirty="0"/>
                    </a:p>
                  </a:txBody>
                  <a:tcPr/>
                </a:tc>
                <a:extLst>
                  <a:ext uri="{0D108BD9-81ED-4DB2-BD59-A6C34878D82A}">
                    <a16:rowId xmlns:a16="http://schemas.microsoft.com/office/drawing/2014/main" val="2638678284"/>
                  </a:ext>
                </a:extLst>
              </a:tr>
            </a:tbl>
          </a:graphicData>
        </a:graphic>
      </p:graphicFrame>
    </p:spTree>
    <p:extLst>
      <p:ext uri="{BB962C8B-B14F-4D97-AF65-F5344CB8AC3E}">
        <p14:creationId xmlns:p14="http://schemas.microsoft.com/office/powerpoint/2010/main" val="1077102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E4DDEF-AA41-4593-BA04-3D1E63A00E4F}"/>
              </a:ext>
            </a:extLst>
          </p:cNvPr>
          <p:cNvSpPr txBox="1"/>
          <p:nvPr/>
        </p:nvSpPr>
        <p:spPr>
          <a:xfrm>
            <a:off x="533400" y="247650"/>
            <a:ext cx="3533775" cy="369332"/>
          </a:xfrm>
          <a:prstGeom prst="rect">
            <a:avLst/>
          </a:prstGeom>
          <a:noFill/>
        </p:spPr>
        <p:txBody>
          <a:bodyPr wrap="square" rtlCol="0">
            <a:spAutoFit/>
          </a:bodyPr>
          <a:lstStyle/>
          <a:p>
            <a:r>
              <a:rPr lang="en-US" dirty="0"/>
              <a:t>Swagger Implementations</a:t>
            </a:r>
            <a:endParaRPr lang="en-IN" dirty="0"/>
          </a:p>
        </p:txBody>
      </p:sp>
      <p:pic>
        <p:nvPicPr>
          <p:cNvPr id="4" name="Picture 3">
            <a:extLst>
              <a:ext uri="{FF2B5EF4-FFF2-40B4-BE49-F238E27FC236}">
                <a16:creationId xmlns:a16="http://schemas.microsoft.com/office/drawing/2014/main" id="{ECCAF47F-D02D-4C5F-BB7F-CF341D8F3878}"/>
              </a:ext>
            </a:extLst>
          </p:cNvPr>
          <p:cNvPicPr>
            <a:picLocks noChangeAspect="1"/>
          </p:cNvPicPr>
          <p:nvPr/>
        </p:nvPicPr>
        <p:blipFill rotWithShape="1">
          <a:blip r:embed="rId2"/>
          <a:srcRect t="54861" r="2500" b="3611"/>
          <a:stretch/>
        </p:blipFill>
        <p:spPr>
          <a:xfrm>
            <a:off x="0" y="723900"/>
            <a:ext cx="11887200" cy="2847976"/>
          </a:xfrm>
          <a:prstGeom prst="rect">
            <a:avLst/>
          </a:prstGeom>
        </p:spPr>
      </p:pic>
      <p:pic>
        <p:nvPicPr>
          <p:cNvPr id="6" name="Picture 5">
            <a:extLst>
              <a:ext uri="{FF2B5EF4-FFF2-40B4-BE49-F238E27FC236}">
                <a16:creationId xmlns:a16="http://schemas.microsoft.com/office/drawing/2014/main" id="{02ADD5E1-02B7-44F7-AB9C-E17A176851A9}"/>
              </a:ext>
            </a:extLst>
          </p:cNvPr>
          <p:cNvPicPr>
            <a:picLocks noChangeAspect="1"/>
          </p:cNvPicPr>
          <p:nvPr/>
        </p:nvPicPr>
        <p:blipFill rotWithShape="1">
          <a:blip r:embed="rId3"/>
          <a:srcRect l="2500" t="40833" r="3125" b="17639"/>
          <a:stretch/>
        </p:blipFill>
        <p:spPr>
          <a:xfrm>
            <a:off x="190499" y="3905250"/>
            <a:ext cx="11506202" cy="2847976"/>
          </a:xfrm>
          <a:prstGeom prst="rect">
            <a:avLst/>
          </a:prstGeom>
        </p:spPr>
      </p:pic>
    </p:spTree>
    <p:extLst>
      <p:ext uri="{BB962C8B-B14F-4D97-AF65-F5344CB8AC3E}">
        <p14:creationId xmlns:p14="http://schemas.microsoft.com/office/powerpoint/2010/main" val="248337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D7DF67-026E-485D-9409-508726A2CB1E}"/>
              </a:ext>
            </a:extLst>
          </p:cNvPr>
          <p:cNvPicPr>
            <a:picLocks noChangeAspect="1"/>
          </p:cNvPicPr>
          <p:nvPr/>
        </p:nvPicPr>
        <p:blipFill rotWithShape="1">
          <a:blip r:embed="rId2"/>
          <a:srcRect l="2264" t="42778" r="2890" b="17222"/>
          <a:stretch/>
        </p:blipFill>
        <p:spPr>
          <a:xfrm>
            <a:off x="76199" y="276225"/>
            <a:ext cx="11563351" cy="2743200"/>
          </a:xfrm>
          <a:prstGeom prst="rect">
            <a:avLst/>
          </a:prstGeom>
        </p:spPr>
      </p:pic>
      <p:pic>
        <p:nvPicPr>
          <p:cNvPr id="5" name="Picture 4">
            <a:extLst>
              <a:ext uri="{FF2B5EF4-FFF2-40B4-BE49-F238E27FC236}">
                <a16:creationId xmlns:a16="http://schemas.microsoft.com/office/drawing/2014/main" id="{DC85BBAB-D8FD-473C-9131-4CC30C8E8FAB}"/>
              </a:ext>
            </a:extLst>
          </p:cNvPr>
          <p:cNvPicPr>
            <a:picLocks noChangeAspect="1"/>
          </p:cNvPicPr>
          <p:nvPr/>
        </p:nvPicPr>
        <p:blipFill rotWithShape="1">
          <a:blip r:embed="rId3"/>
          <a:srcRect t="32084" b="26944"/>
          <a:stretch/>
        </p:blipFill>
        <p:spPr>
          <a:xfrm>
            <a:off x="0" y="3538537"/>
            <a:ext cx="12192000" cy="2809876"/>
          </a:xfrm>
          <a:prstGeom prst="rect">
            <a:avLst/>
          </a:prstGeom>
        </p:spPr>
      </p:pic>
    </p:spTree>
    <p:extLst>
      <p:ext uri="{BB962C8B-B14F-4D97-AF65-F5344CB8AC3E}">
        <p14:creationId xmlns:p14="http://schemas.microsoft.com/office/powerpoint/2010/main" val="36663863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B3C3ED-08B1-4EEA-9F81-8774BB059546}"/>
              </a:ext>
            </a:extLst>
          </p:cNvPr>
          <p:cNvPicPr>
            <a:picLocks noChangeAspect="1"/>
          </p:cNvPicPr>
          <p:nvPr/>
        </p:nvPicPr>
        <p:blipFill rotWithShape="1">
          <a:blip r:embed="rId2"/>
          <a:srcRect t="45000" r="2344" b="19028"/>
          <a:stretch/>
        </p:blipFill>
        <p:spPr>
          <a:xfrm>
            <a:off x="0" y="314325"/>
            <a:ext cx="11906250" cy="2466975"/>
          </a:xfrm>
          <a:prstGeom prst="rect">
            <a:avLst/>
          </a:prstGeom>
        </p:spPr>
      </p:pic>
      <p:pic>
        <p:nvPicPr>
          <p:cNvPr id="5" name="Picture 4">
            <a:extLst>
              <a:ext uri="{FF2B5EF4-FFF2-40B4-BE49-F238E27FC236}">
                <a16:creationId xmlns:a16="http://schemas.microsoft.com/office/drawing/2014/main" id="{7CF4EFDE-C217-4022-97F7-653801EC6C83}"/>
              </a:ext>
            </a:extLst>
          </p:cNvPr>
          <p:cNvPicPr>
            <a:picLocks noChangeAspect="1"/>
          </p:cNvPicPr>
          <p:nvPr/>
        </p:nvPicPr>
        <p:blipFill rotWithShape="1">
          <a:blip r:embed="rId3"/>
          <a:srcRect t="50000" r="2344" b="21944"/>
          <a:stretch/>
        </p:blipFill>
        <p:spPr>
          <a:xfrm>
            <a:off x="142875" y="3533776"/>
            <a:ext cx="11906250" cy="1924050"/>
          </a:xfrm>
          <a:prstGeom prst="rect">
            <a:avLst/>
          </a:prstGeom>
        </p:spPr>
      </p:pic>
    </p:spTree>
    <p:extLst>
      <p:ext uri="{BB962C8B-B14F-4D97-AF65-F5344CB8AC3E}">
        <p14:creationId xmlns:p14="http://schemas.microsoft.com/office/powerpoint/2010/main" val="1552596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15D5BA-3B8B-418D-89AF-3FBEEEF54DC8}"/>
              </a:ext>
            </a:extLst>
          </p:cNvPr>
          <p:cNvPicPr>
            <a:picLocks noChangeAspect="1"/>
          </p:cNvPicPr>
          <p:nvPr/>
        </p:nvPicPr>
        <p:blipFill rotWithShape="1">
          <a:blip r:embed="rId2"/>
          <a:srcRect t="48750" r="2656" b="9723"/>
          <a:stretch/>
        </p:blipFill>
        <p:spPr>
          <a:xfrm>
            <a:off x="0" y="1790700"/>
            <a:ext cx="11868150" cy="2847976"/>
          </a:xfrm>
          <a:prstGeom prst="rect">
            <a:avLst/>
          </a:prstGeom>
        </p:spPr>
      </p:pic>
    </p:spTree>
    <p:extLst>
      <p:ext uri="{BB962C8B-B14F-4D97-AF65-F5344CB8AC3E}">
        <p14:creationId xmlns:p14="http://schemas.microsoft.com/office/powerpoint/2010/main" val="1358827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a:extLst>
              <a:ext uri="{FF2B5EF4-FFF2-40B4-BE49-F238E27FC236}">
                <a16:creationId xmlns:a16="http://schemas.microsoft.com/office/drawing/2014/main" id="{79E04065-74E5-4131-BC96-1A39598A0C12}"/>
              </a:ext>
            </a:extLst>
          </p:cNvPr>
          <p:cNvGrpSpPr/>
          <p:nvPr/>
        </p:nvGrpSpPr>
        <p:grpSpPr>
          <a:xfrm>
            <a:off x="5808663" y="1700808"/>
            <a:ext cx="6532888" cy="4666348"/>
            <a:chOff x="883543" y="689078"/>
            <a:chExt cx="6261693" cy="4472637"/>
          </a:xfrm>
        </p:grpSpPr>
        <p:pic>
          <p:nvPicPr>
            <p:cNvPr id="9" name="Picture 9">
              <a:extLst>
                <a:ext uri="{FF2B5EF4-FFF2-40B4-BE49-F238E27FC236}">
                  <a16:creationId xmlns:a16="http://schemas.microsoft.com/office/drawing/2014/main" id="{9A9DF974-7580-4718-8481-96496E692E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543" y="689078"/>
              <a:ext cx="6261693" cy="4472637"/>
            </a:xfrm>
            <a:prstGeom prst="rect">
              <a:avLst/>
            </a:prstGeom>
          </p:spPr>
        </p:pic>
        <p:sp>
          <p:nvSpPr>
            <p:cNvPr id="10" name="Rectangle 10">
              <a:extLst>
                <a:ext uri="{FF2B5EF4-FFF2-40B4-BE49-F238E27FC236}">
                  <a16:creationId xmlns:a16="http://schemas.microsoft.com/office/drawing/2014/main" id="{7EDAE222-F6C2-434F-9B56-298061BF6F41}"/>
                </a:ext>
              </a:extLst>
            </p:cNvPr>
            <p:cNvSpPr/>
            <p:nvPr/>
          </p:nvSpPr>
          <p:spPr>
            <a:xfrm>
              <a:off x="1604754" y="1034925"/>
              <a:ext cx="4701211" cy="2622676"/>
            </a:xfrm>
            <a:prstGeom prst="rect">
              <a:avLst/>
            </a:prstGeom>
            <a:gradFill flip="none" rotWithShape="1">
              <a:gsLst>
                <a:gs pos="44000">
                  <a:schemeClr val="tx1"/>
                </a:gs>
                <a:gs pos="100000">
                  <a:schemeClr val="tx1">
                    <a:lumMod val="65000"/>
                    <a:lumOff val="3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pt-PT" sz="3599">
                <a:solidFill>
                  <a:prstClr val="white"/>
                </a:solidFill>
                <a:latin typeface="Segoe UI"/>
              </a:endParaRPr>
            </a:p>
          </p:txBody>
        </p:sp>
      </p:grpSp>
      <p:pic>
        <p:nvPicPr>
          <p:cNvPr id="32" name="Picture Placeholder 31">
            <a:extLst>
              <a:ext uri="{FF2B5EF4-FFF2-40B4-BE49-F238E27FC236}">
                <a16:creationId xmlns:a16="http://schemas.microsoft.com/office/drawing/2014/main" id="{D4E5608B-6953-46AC-B3F2-71030BD64E41}"/>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8397" b="8397"/>
          <a:stretch>
            <a:fillRect/>
          </a:stretch>
        </p:blipFill>
        <p:spPr/>
      </p:pic>
      <p:sp>
        <p:nvSpPr>
          <p:cNvPr id="6" name="Title 5">
            <a:extLst>
              <a:ext uri="{FF2B5EF4-FFF2-40B4-BE49-F238E27FC236}">
                <a16:creationId xmlns:a16="http://schemas.microsoft.com/office/drawing/2014/main" id="{A0EE5D9E-3D70-42C7-9CC1-A418A235A14F}"/>
              </a:ext>
            </a:extLst>
          </p:cNvPr>
          <p:cNvSpPr>
            <a:spLocks noGrp="1"/>
          </p:cNvSpPr>
          <p:nvPr>
            <p:ph type="title"/>
          </p:nvPr>
        </p:nvSpPr>
        <p:spPr/>
        <p:txBody>
          <a:bodyPr/>
          <a:lstStyle/>
          <a:p>
            <a:r>
              <a:rPr lang="en-US" dirty="0"/>
              <a:t>Questions</a:t>
            </a:r>
            <a:endParaRPr lang="pt-PT" dirty="0"/>
          </a:p>
        </p:txBody>
      </p:sp>
      <p:pic>
        <p:nvPicPr>
          <p:cNvPr id="26" name="Graphic 25">
            <a:extLst>
              <a:ext uri="{FF2B5EF4-FFF2-40B4-BE49-F238E27FC236}">
                <a16:creationId xmlns:a16="http://schemas.microsoft.com/office/drawing/2014/main" id="{816F266F-04BF-48FD-AE96-A6357BAEBEC7}"/>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pic>
        <p:nvPicPr>
          <p:cNvPr id="31" name="Graphic 30" descr="Help">
            <a:extLst>
              <a:ext uri="{FF2B5EF4-FFF2-40B4-BE49-F238E27FC236}">
                <a16:creationId xmlns:a16="http://schemas.microsoft.com/office/drawing/2014/main" id="{E65D6620-25C0-47BF-93E4-C0B923703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90915" y="2245657"/>
            <a:ext cx="3303495" cy="3303495"/>
          </a:xfrm>
          <a:prstGeom prst="rect">
            <a:avLst/>
          </a:prstGeom>
        </p:spPr>
      </p:pic>
    </p:spTree>
    <p:extLst>
      <p:ext uri="{BB962C8B-B14F-4D97-AF65-F5344CB8AC3E}">
        <p14:creationId xmlns:p14="http://schemas.microsoft.com/office/powerpoint/2010/main" val="1087322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579389-544F-4D1C-847B-9BB0E69AE346}"/>
              </a:ext>
            </a:extLst>
          </p:cNvPr>
          <p:cNvSpPr>
            <a:spLocks noGrp="1"/>
          </p:cNvSpPr>
          <p:nvPr>
            <p:ph type="body" sz="quarter" idx="11"/>
          </p:nvPr>
        </p:nvSpPr>
        <p:spPr>
          <a:xfrm>
            <a:off x="6764249" y="1893446"/>
            <a:ext cx="4751909" cy="1418714"/>
          </a:xfrm>
        </p:spPr>
        <p:txBody>
          <a:bodyPr/>
          <a:lstStyle/>
          <a:p>
            <a:pPr algn="ctr"/>
            <a:r>
              <a:rPr lang="en-US" dirty="0"/>
              <a:t>INTRODUCTION</a:t>
            </a:r>
            <a:endParaRPr lang="en-IN" dirty="0"/>
          </a:p>
        </p:txBody>
      </p:sp>
      <p:sp>
        <p:nvSpPr>
          <p:cNvPr id="3" name="TextBox 2">
            <a:extLst>
              <a:ext uri="{FF2B5EF4-FFF2-40B4-BE49-F238E27FC236}">
                <a16:creationId xmlns:a16="http://schemas.microsoft.com/office/drawing/2014/main" id="{5DDF3EE2-E401-4EA5-8A7A-4B0CB4187290}"/>
              </a:ext>
            </a:extLst>
          </p:cNvPr>
          <p:cNvSpPr txBox="1"/>
          <p:nvPr/>
        </p:nvSpPr>
        <p:spPr>
          <a:xfrm>
            <a:off x="5781964" y="3639127"/>
            <a:ext cx="4544291" cy="128278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Why </a:t>
            </a:r>
            <a:r>
              <a:rPr lang="en-US" dirty="0" err="1"/>
              <a:t>DocApp</a:t>
            </a:r>
            <a:r>
              <a:rPr lang="en-US" dirty="0"/>
              <a:t> System?</a:t>
            </a:r>
          </a:p>
          <a:p>
            <a:pPr marL="285750" indent="-285750">
              <a:lnSpc>
                <a:spcPct val="150000"/>
              </a:lnSpc>
              <a:buFont typeface="Arial" panose="020B0604020202020204" pitchFamily="34" charset="0"/>
              <a:buChar char="•"/>
            </a:pPr>
            <a:r>
              <a:rPr lang="en-US" dirty="0"/>
              <a:t>Benefits</a:t>
            </a:r>
          </a:p>
          <a:p>
            <a:pPr marL="285750" indent="-285750">
              <a:lnSpc>
                <a:spcPct val="150000"/>
              </a:lnSpc>
              <a:buFont typeface="Arial" panose="020B0604020202020204" pitchFamily="34" charset="0"/>
              <a:buChar char="•"/>
            </a:pPr>
            <a:r>
              <a:rPr lang="en-US" dirty="0"/>
              <a:t>Goal </a:t>
            </a:r>
            <a:endParaRPr lang="en-IN" dirty="0"/>
          </a:p>
        </p:txBody>
      </p:sp>
    </p:spTree>
    <p:extLst>
      <p:ext uri="{BB962C8B-B14F-4D97-AF65-F5344CB8AC3E}">
        <p14:creationId xmlns:p14="http://schemas.microsoft.com/office/powerpoint/2010/main" val="2728041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280C37F-5368-480D-89B1-412ECADF7B82}"/>
              </a:ext>
            </a:extLst>
          </p:cNvPr>
          <p:cNvSpPr>
            <a:spLocks noGrp="1"/>
          </p:cNvSpPr>
          <p:nvPr>
            <p:ph type="body" sz="quarter" idx="10"/>
          </p:nvPr>
        </p:nvSpPr>
        <p:spPr>
          <a:xfrm>
            <a:off x="341313" y="1028701"/>
            <a:ext cx="6696124" cy="5415642"/>
          </a:xfrm>
        </p:spPr>
        <p:txBody>
          <a:bodyPr/>
          <a:lstStyle/>
          <a:p>
            <a:pPr marL="285750" indent="-285750">
              <a:buFont typeface="Arial" panose="020B0604020202020204" pitchFamily="34" charset="0"/>
              <a:buChar char="•"/>
            </a:pPr>
            <a:r>
              <a:rPr lang="en-US" dirty="0"/>
              <a:t>To Create an Application for online appointment with Doctor</a:t>
            </a:r>
            <a:endParaRPr lang="en-IN" dirty="0"/>
          </a:p>
          <a:p>
            <a:pPr marL="285750" indent="-285750">
              <a:buFont typeface="Arial" panose="020B0604020202020204" pitchFamily="34" charset="0"/>
              <a:buChar char="•"/>
            </a:pPr>
            <a:r>
              <a:rPr lang="en-IN" dirty="0"/>
              <a:t>Patient can Login/Signup to application.</a:t>
            </a:r>
          </a:p>
          <a:p>
            <a:pPr marL="285750" indent="-285750">
              <a:buFont typeface="Arial" panose="020B0604020202020204" pitchFamily="34" charset="0"/>
              <a:buChar char="•"/>
            </a:pPr>
            <a:r>
              <a:rPr lang="en-IN" dirty="0"/>
              <a:t>Patient can add/update/delete their details.</a:t>
            </a:r>
          </a:p>
          <a:p>
            <a:pPr marL="285750" indent="-285750">
              <a:buFont typeface="Arial" panose="020B0604020202020204" pitchFamily="34" charset="0"/>
              <a:buChar char="•"/>
            </a:pPr>
            <a:r>
              <a:rPr lang="en-IN" dirty="0"/>
              <a:t>Patient should be able to book appointment.</a:t>
            </a:r>
          </a:p>
          <a:p>
            <a:pPr marL="285750" indent="-285750">
              <a:buFont typeface="Arial" panose="020B0604020202020204" pitchFamily="34" charset="0"/>
              <a:buChar char="•"/>
            </a:pPr>
            <a:r>
              <a:rPr lang="en-IN" dirty="0"/>
              <a:t>Patient can give the feedback about Doctor .</a:t>
            </a:r>
          </a:p>
          <a:p>
            <a:pPr marL="285750" indent="-285750">
              <a:buFont typeface="Arial" panose="020B0604020202020204" pitchFamily="34" charset="0"/>
              <a:buChar char="•"/>
            </a:pPr>
            <a:r>
              <a:rPr lang="en-IN" dirty="0"/>
              <a:t>Doctor can login and view the list of appointment.</a:t>
            </a:r>
          </a:p>
          <a:p>
            <a:pPr marL="285750" indent="-285750">
              <a:buFont typeface="Arial" panose="020B0604020202020204" pitchFamily="34" charset="0"/>
              <a:buChar char="•"/>
            </a:pPr>
            <a:r>
              <a:rPr lang="en-IN" dirty="0"/>
              <a:t>Doctor can add/update/delete their details.</a:t>
            </a:r>
          </a:p>
          <a:p>
            <a:pPr marL="285750" indent="-285750">
              <a:buFont typeface="Arial" panose="020B0604020202020204" pitchFamily="34" charset="0"/>
              <a:buChar char="•"/>
            </a:pPr>
            <a:r>
              <a:rPr lang="en-IN" dirty="0"/>
              <a:t>Doctor can view list of patient’s issues.</a:t>
            </a:r>
          </a:p>
          <a:p>
            <a:pPr marL="285750" indent="-285750">
              <a:buFont typeface="Arial" panose="020B0604020202020204" pitchFamily="34" charset="0"/>
              <a:buChar char="•"/>
            </a:pPr>
            <a:r>
              <a:rPr lang="en-IN" dirty="0"/>
              <a:t>Doctor can view  patient’s appointments.</a:t>
            </a:r>
          </a:p>
          <a:p>
            <a:pPr marL="285750" indent="-285750">
              <a:buFont typeface="Arial" panose="020B0604020202020204" pitchFamily="34" charset="0"/>
              <a:buChar char="•"/>
            </a:pPr>
            <a:r>
              <a:rPr lang="en-IN" dirty="0"/>
              <a:t>Doctor can adjust the time slot.</a:t>
            </a:r>
          </a:p>
          <a:p>
            <a:pPr marL="285750" indent="-285750">
              <a:buFont typeface="Arial" panose="020B0604020202020204" pitchFamily="34" charset="0"/>
              <a:buChar char="•"/>
            </a:pPr>
            <a:r>
              <a:rPr lang="en-IN" dirty="0"/>
              <a:t>Doctor can view feedback.</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
        <p:nvSpPr>
          <p:cNvPr id="5" name="Title 4">
            <a:extLst>
              <a:ext uri="{FF2B5EF4-FFF2-40B4-BE49-F238E27FC236}">
                <a16:creationId xmlns:a16="http://schemas.microsoft.com/office/drawing/2014/main" id="{4DC93A9B-7DBB-4114-B9AF-88BEB406BBDC}"/>
              </a:ext>
            </a:extLst>
          </p:cNvPr>
          <p:cNvSpPr>
            <a:spLocks noGrp="1"/>
          </p:cNvSpPr>
          <p:nvPr>
            <p:ph type="title"/>
          </p:nvPr>
        </p:nvSpPr>
        <p:spPr>
          <a:xfrm>
            <a:off x="407988" y="86406"/>
            <a:ext cx="10044635" cy="654502"/>
          </a:xfrm>
        </p:spPr>
        <p:txBody>
          <a:bodyPr/>
          <a:lstStyle/>
          <a:p>
            <a:r>
              <a:rPr lang="en-US" dirty="0"/>
              <a:t>Problem Statement</a:t>
            </a:r>
          </a:p>
        </p:txBody>
      </p:sp>
    </p:spTree>
    <p:extLst>
      <p:ext uri="{BB962C8B-B14F-4D97-AF65-F5344CB8AC3E}">
        <p14:creationId xmlns:p14="http://schemas.microsoft.com/office/powerpoint/2010/main" val="3628894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2CD7244-54DA-4008-AB9D-273D32B12D61}"/>
              </a:ext>
            </a:extLst>
          </p:cNvPr>
          <p:cNvSpPr>
            <a:spLocks noGrp="1"/>
          </p:cNvSpPr>
          <p:nvPr>
            <p:ph type="body" sz="quarter" idx="11"/>
          </p:nvPr>
        </p:nvSpPr>
        <p:spPr>
          <a:xfrm>
            <a:off x="294777" y="372477"/>
            <a:ext cx="4477520" cy="820597"/>
          </a:xfrm>
        </p:spPr>
        <p:txBody>
          <a:bodyPr/>
          <a:lstStyle/>
          <a:p>
            <a:r>
              <a:rPr lang="en-US" dirty="0"/>
              <a:t>Road Map</a:t>
            </a:r>
          </a:p>
        </p:txBody>
      </p:sp>
      <p:sp>
        <p:nvSpPr>
          <p:cNvPr id="7" name="TextBox 6">
            <a:extLst>
              <a:ext uri="{FF2B5EF4-FFF2-40B4-BE49-F238E27FC236}">
                <a16:creationId xmlns:a16="http://schemas.microsoft.com/office/drawing/2014/main" id="{D7D08FFE-383C-4425-A696-DB0CFF8BBDFF}"/>
              </a:ext>
            </a:extLst>
          </p:cNvPr>
          <p:cNvSpPr txBox="1"/>
          <p:nvPr/>
        </p:nvSpPr>
        <p:spPr>
          <a:xfrm>
            <a:off x="22351" y="1730828"/>
            <a:ext cx="7197434" cy="2117183"/>
          </a:xfrm>
          <a:prstGeom prst="rect">
            <a:avLst/>
          </a:prstGeom>
          <a:noFill/>
        </p:spPr>
        <p:txBody>
          <a:bodyPr wrap="square" rtlCol="0">
            <a:spAutoFit/>
          </a:bodyPr>
          <a:lstStyle/>
          <a:p>
            <a:pPr>
              <a:lnSpc>
                <a:spcPct val="150000"/>
              </a:lnSpc>
            </a:pPr>
            <a:r>
              <a:rPr lang="en-US" dirty="0"/>
              <a:t>Application will be developed in following Sprints –</a:t>
            </a:r>
          </a:p>
          <a:p>
            <a:pPr marL="342900" indent="-342900">
              <a:lnSpc>
                <a:spcPct val="150000"/>
              </a:lnSpc>
              <a:buFont typeface="+mj-lt"/>
              <a:buAutoNum type="arabicPeriod"/>
            </a:pPr>
            <a:r>
              <a:rPr lang="en-US" dirty="0"/>
              <a:t>Core Java +JPA with Hibernate </a:t>
            </a:r>
          </a:p>
          <a:p>
            <a:pPr marL="342900" indent="-342900">
              <a:lnSpc>
                <a:spcPct val="150000"/>
              </a:lnSpc>
              <a:buFont typeface="+mj-lt"/>
              <a:buAutoNum type="arabicPeriod"/>
            </a:pPr>
            <a:r>
              <a:rPr lang="en-US" dirty="0"/>
              <a:t>Spring Boot + Rest Controller + JPA with Hibernate</a:t>
            </a:r>
          </a:p>
          <a:p>
            <a:pPr marL="342900" indent="-342900">
              <a:lnSpc>
                <a:spcPct val="150000"/>
              </a:lnSpc>
              <a:buFont typeface="+mj-lt"/>
              <a:buAutoNum type="arabicPeriod"/>
            </a:pPr>
            <a:r>
              <a:rPr lang="en-US" dirty="0"/>
              <a:t>React JS for UI design (Front End) + Integration with previous Sprint(future implementation)</a:t>
            </a:r>
          </a:p>
        </p:txBody>
      </p:sp>
    </p:spTree>
    <p:extLst>
      <p:ext uri="{BB962C8B-B14F-4D97-AF65-F5344CB8AC3E}">
        <p14:creationId xmlns:p14="http://schemas.microsoft.com/office/powerpoint/2010/main" val="637436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F89B2F-4FE8-4FCC-9E43-B4A6CCE91ECE}"/>
              </a:ext>
            </a:extLst>
          </p:cNvPr>
          <p:cNvSpPr>
            <a:spLocks noGrp="1"/>
          </p:cNvSpPr>
          <p:nvPr>
            <p:ph type="title"/>
          </p:nvPr>
        </p:nvSpPr>
        <p:spPr/>
        <p:txBody>
          <a:bodyPr/>
          <a:lstStyle/>
          <a:p>
            <a:r>
              <a:rPr lang="en-US" dirty="0"/>
              <a:t>Plan</a:t>
            </a:r>
          </a:p>
        </p:txBody>
      </p:sp>
      <p:sp>
        <p:nvSpPr>
          <p:cNvPr id="7" name="Text Placeholder 5">
            <a:extLst>
              <a:ext uri="{FF2B5EF4-FFF2-40B4-BE49-F238E27FC236}">
                <a16:creationId xmlns:a16="http://schemas.microsoft.com/office/drawing/2014/main" id="{5016093D-90E2-4221-B4C3-A2263391E409}"/>
              </a:ext>
            </a:extLst>
          </p:cNvPr>
          <p:cNvSpPr txBox="1">
            <a:spLocks/>
          </p:cNvSpPr>
          <p:nvPr/>
        </p:nvSpPr>
        <p:spPr>
          <a:xfrm>
            <a:off x="417591" y="1199227"/>
            <a:ext cx="5588761" cy="5011014"/>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7013"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dirty="0"/>
              <a:t> Design </a:t>
            </a:r>
          </a:p>
          <a:p>
            <a:pPr marL="806450" lvl="2" indent="-342900">
              <a:buFont typeface="+mj-lt"/>
              <a:buAutoNum type="arabicPeriod"/>
            </a:pPr>
            <a:r>
              <a:rPr lang="en-US" dirty="0"/>
              <a:t>Generate the skeleton as per class design provided</a:t>
            </a:r>
          </a:p>
          <a:p>
            <a:pPr marL="342900" indent="-342900">
              <a:buFont typeface="+mj-lt"/>
              <a:buAutoNum type="arabicPeriod"/>
            </a:pPr>
            <a:endParaRPr lang="en-US" dirty="0"/>
          </a:p>
          <a:p>
            <a:pPr marL="342900" indent="-342900">
              <a:buFont typeface="+mj-lt"/>
              <a:buAutoNum type="arabicPeriod"/>
            </a:pPr>
            <a:r>
              <a:rPr lang="en-US" dirty="0"/>
              <a:t>TDD approach</a:t>
            </a:r>
          </a:p>
          <a:p>
            <a:pPr marL="806450" lvl="2" indent="-342900">
              <a:buFont typeface="+mj-lt"/>
              <a:buAutoNum type="arabicPeriod"/>
            </a:pPr>
            <a:r>
              <a:rPr lang="en-US" dirty="0"/>
              <a:t>Identify test cases for each module</a:t>
            </a:r>
          </a:p>
          <a:p>
            <a:pPr marL="806450" lvl="2" indent="-342900">
              <a:buFont typeface="+mj-lt"/>
              <a:buAutoNum type="arabicPeriod"/>
            </a:pPr>
            <a:r>
              <a:rPr lang="en-US" dirty="0"/>
              <a:t>Write Failing Test cases</a:t>
            </a:r>
          </a:p>
          <a:p>
            <a:pPr marL="806450" lvl="2" indent="-342900">
              <a:buFont typeface="+mj-lt"/>
              <a:buAutoNum type="arabicPeriod"/>
            </a:pPr>
            <a:r>
              <a:rPr lang="en-US" dirty="0"/>
              <a:t>Convert the Test Cases in GREEN</a:t>
            </a:r>
          </a:p>
          <a:p>
            <a:pPr marL="342900" indent="-342900">
              <a:buFont typeface="+mj-lt"/>
              <a:buAutoNum type="arabicPeriod"/>
            </a:pPr>
            <a:endParaRPr lang="en-US" dirty="0"/>
          </a:p>
          <a:p>
            <a:pPr marL="342900" indent="-342900">
              <a:buFont typeface="+mj-lt"/>
              <a:buAutoNum type="arabicPeriod"/>
            </a:pPr>
            <a:r>
              <a:rPr lang="en-US" dirty="0"/>
              <a:t>Implement the case study in incremental manner</a:t>
            </a:r>
          </a:p>
          <a:p>
            <a:endParaRPr lang="en-US" dirty="0"/>
          </a:p>
          <a:p>
            <a:endParaRPr lang="en-US" dirty="0"/>
          </a:p>
          <a:p>
            <a:r>
              <a:rPr lang="en-US" dirty="0"/>
              <a:t> </a:t>
            </a:r>
          </a:p>
        </p:txBody>
      </p:sp>
    </p:spTree>
    <p:extLst>
      <p:ext uri="{BB962C8B-B14F-4D97-AF65-F5344CB8AC3E}">
        <p14:creationId xmlns:p14="http://schemas.microsoft.com/office/powerpoint/2010/main" val="670880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20">
            <a:extLst>
              <a:ext uri="{FF2B5EF4-FFF2-40B4-BE49-F238E27FC236}">
                <a16:creationId xmlns:a16="http://schemas.microsoft.com/office/drawing/2014/main" id="{B2FB3827-8781-4CBC-B516-BF54D658CB81}"/>
              </a:ext>
            </a:extLst>
          </p:cNvPr>
          <p:cNvSpPr/>
          <p:nvPr/>
        </p:nvSpPr>
        <p:spPr>
          <a:xfrm>
            <a:off x="6523200" y="3891159"/>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Feedback  Module</a:t>
            </a:r>
          </a:p>
        </p:txBody>
      </p:sp>
      <p:sp>
        <p:nvSpPr>
          <p:cNvPr id="33" name="Oval 20">
            <a:extLst>
              <a:ext uri="{FF2B5EF4-FFF2-40B4-BE49-F238E27FC236}">
                <a16:creationId xmlns:a16="http://schemas.microsoft.com/office/drawing/2014/main" id="{704A5916-FAB5-47B8-ADED-506C29D2DF88}"/>
              </a:ext>
            </a:extLst>
          </p:cNvPr>
          <p:cNvSpPr/>
          <p:nvPr/>
        </p:nvSpPr>
        <p:spPr>
          <a:xfrm>
            <a:off x="1156447" y="1399271"/>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Admin Module</a:t>
            </a:r>
          </a:p>
        </p:txBody>
      </p:sp>
      <p:sp>
        <p:nvSpPr>
          <p:cNvPr id="35" name="Oval 20">
            <a:extLst>
              <a:ext uri="{FF2B5EF4-FFF2-40B4-BE49-F238E27FC236}">
                <a16:creationId xmlns:a16="http://schemas.microsoft.com/office/drawing/2014/main" id="{3A7202CE-8F1F-4E00-8DB0-CE0947B673F9}"/>
              </a:ext>
            </a:extLst>
          </p:cNvPr>
          <p:cNvSpPr/>
          <p:nvPr/>
        </p:nvSpPr>
        <p:spPr>
          <a:xfrm>
            <a:off x="650849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6" name="Oval 20">
            <a:extLst>
              <a:ext uri="{FF2B5EF4-FFF2-40B4-BE49-F238E27FC236}">
                <a16:creationId xmlns:a16="http://schemas.microsoft.com/office/drawing/2014/main" id="{1351F80D-EFB6-4890-B8A4-A3688AF96054}"/>
              </a:ext>
            </a:extLst>
          </p:cNvPr>
          <p:cNvSpPr/>
          <p:nvPr/>
        </p:nvSpPr>
        <p:spPr>
          <a:xfrm>
            <a:off x="1067801"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Appointment Module</a:t>
            </a:r>
          </a:p>
        </p:txBody>
      </p:sp>
      <p:sp>
        <p:nvSpPr>
          <p:cNvPr id="37" name="Oval 20">
            <a:extLst>
              <a:ext uri="{FF2B5EF4-FFF2-40B4-BE49-F238E27FC236}">
                <a16:creationId xmlns:a16="http://schemas.microsoft.com/office/drawing/2014/main" id="{6AE8A4D6-E312-4799-9FCE-3B5830D2F2FB}"/>
              </a:ext>
            </a:extLst>
          </p:cNvPr>
          <p:cNvSpPr/>
          <p:nvPr/>
        </p:nvSpPr>
        <p:spPr>
          <a:xfrm>
            <a:off x="3795500" y="3831501"/>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Patient Issues Module</a:t>
            </a:r>
          </a:p>
        </p:txBody>
      </p:sp>
      <p:sp>
        <p:nvSpPr>
          <p:cNvPr id="38" name="Rectangle 37">
            <a:extLst>
              <a:ext uri="{FF2B5EF4-FFF2-40B4-BE49-F238E27FC236}">
                <a16:creationId xmlns:a16="http://schemas.microsoft.com/office/drawing/2014/main" id="{C3F142A6-2127-4062-B5F7-48CA59C26E16}"/>
              </a:ext>
            </a:extLst>
          </p:cNvPr>
          <p:cNvSpPr/>
          <p:nvPr/>
        </p:nvSpPr>
        <p:spPr>
          <a:xfrm>
            <a:off x="9082408" y="1349829"/>
            <a:ext cx="1445892" cy="20610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1" name="Conector reto 49">
            <a:extLst>
              <a:ext uri="{FF2B5EF4-FFF2-40B4-BE49-F238E27FC236}">
                <a16:creationId xmlns:a16="http://schemas.microsoft.com/office/drawing/2014/main" id="{E96B6012-2BD9-427D-B8ED-1EACCABF9AF5}"/>
              </a:ext>
            </a:extLst>
          </p:cNvPr>
          <p:cNvCxnSpPr>
            <a:cxnSpLocks/>
          </p:cNvCxnSpPr>
          <p:nvPr/>
        </p:nvCxnSpPr>
        <p:spPr>
          <a:xfrm>
            <a:off x="9082408" y="5457285"/>
            <a:ext cx="1445892"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E8BB744-6374-4EDC-8D02-B80FA9F5D65F}"/>
              </a:ext>
            </a:extLst>
          </p:cNvPr>
          <p:cNvSpPr txBox="1"/>
          <p:nvPr/>
        </p:nvSpPr>
        <p:spPr>
          <a:xfrm>
            <a:off x="1156447" y="340659"/>
            <a:ext cx="5737412" cy="369332"/>
          </a:xfrm>
          <a:prstGeom prst="rect">
            <a:avLst/>
          </a:prstGeom>
          <a:noFill/>
        </p:spPr>
        <p:txBody>
          <a:bodyPr wrap="square" rtlCol="0">
            <a:spAutoFit/>
          </a:bodyPr>
          <a:lstStyle/>
          <a:p>
            <a:r>
              <a:rPr lang="en-US" dirty="0"/>
              <a:t>Modules</a:t>
            </a:r>
          </a:p>
        </p:txBody>
      </p:sp>
      <p:sp>
        <p:nvSpPr>
          <p:cNvPr id="22" name="Oval 20">
            <a:extLst>
              <a:ext uri="{FF2B5EF4-FFF2-40B4-BE49-F238E27FC236}">
                <a16:creationId xmlns:a16="http://schemas.microsoft.com/office/drawing/2014/main" id="{FB91610A-EB58-4E67-BCAE-78EF8A1EFCEE}"/>
              </a:ext>
            </a:extLst>
          </p:cNvPr>
          <p:cNvSpPr/>
          <p:nvPr/>
        </p:nvSpPr>
        <p:spPr>
          <a:xfrm>
            <a:off x="4019297" y="139927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Doctor module</a:t>
            </a:r>
          </a:p>
        </p:txBody>
      </p:sp>
      <p:sp>
        <p:nvSpPr>
          <p:cNvPr id="11" name="Oval 20">
            <a:extLst>
              <a:ext uri="{FF2B5EF4-FFF2-40B4-BE49-F238E27FC236}">
                <a16:creationId xmlns:a16="http://schemas.microsoft.com/office/drawing/2014/main" id="{B2FB3827-8781-4CBC-B516-BF54D658CB81}"/>
              </a:ext>
            </a:extLst>
          </p:cNvPr>
          <p:cNvSpPr/>
          <p:nvPr/>
        </p:nvSpPr>
        <p:spPr>
          <a:xfrm>
            <a:off x="6690299" y="1401995"/>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a:t>Patient Module</a:t>
            </a:r>
            <a:endParaRPr lang="pt-PT" dirty="0"/>
          </a:p>
        </p:txBody>
      </p:sp>
      <p:sp>
        <p:nvSpPr>
          <p:cNvPr id="12" name="Oval 20">
            <a:extLst>
              <a:ext uri="{FF2B5EF4-FFF2-40B4-BE49-F238E27FC236}">
                <a16:creationId xmlns:a16="http://schemas.microsoft.com/office/drawing/2014/main" id="{4E8FFF14-691A-4D75-9962-B721384AEBE1}"/>
              </a:ext>
            </a:extLst>
          </p:cNvPr>
          <p:cNvSpPr/>
          <p:nvPr/>
        </p:nvSpPr>
        <p:spPr>
          <a:xfrm>
            <a:off x="9412069" y="267868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Availability Module</a:t>
            </a:r>
          </a:p>
        </p:txBody>
      </p:sp>
    </p:spTree>
    <p:extLst>
      <p:ext uri="{BB962C8B-B14F-4D97-AF65-F5344CB8AC3E}">
        <p14:creationId xmlns:p14="http://schemas.microsoft.com/office/powerpoint/2010/main" val="193497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9C4890-7E1F-4F1C-AD34-80939820EC4F}"/>
              </a:ext>
            </a:extLst>
          </p:cNvPr>
          <p:cNvPicPr>
            <a:picLocks noChangeAspect="1"/>
          </p:cNvPicPr>
          <p:nvPr/>
        </p:nvPicPr>
        <p:blipFill rotWithShape="1">
          <a:blip r:embed="rId2"/>
          <a:srcRect l="50000" t="18611" r="19297" b="4167"/>
          <a:stretch/>
        </p:blipFill>
        <p:spPr>
          <a:xfrm>
            <a:off x="3600450" y="0"/>
            <a:ext cx="5733245" cy="6772275"/>
          </a:xfrm>
          <a:prstGeom prst="rect">
            <a:avLst/>
          </a:prstGeom>
        </p:spPr>
      </p:pic>
      <p:cxnSp>
        <p:nvCxnSpPr>
          <p:cNvPr id="5" name="Straight Connector 4">
            <a:extLst>
              <a:ext uri="{FF2B5EF4-FFF2-40B4-BE49-F238E27FC236}">
                <a16:creationId xmlns:a16="http://schemas.microsoft.com/office/drawing/2014/main" id="{93A5CCFA-5477-47BB-8364-6E6C6EFF3689}"/>
              </a:ext>
            </a:extLst>
          </p:cNvPr>
          <p:cNvCxnSpPr>
            <a:cxnSpLocks/>
          </p:cNvCxnSpPr>
          <p:nvPr/>
        </p:nvCxnSpPr>
        <p:spPr>
          <a:xfrm>
            <a:off x="7115175" y="5210175"/>
            <a:ext cx="0" cy="304800"/>
          </a:xfrm>
          <a:prstGeom prst="line">
            <a:avLst/>
          </a:prstGeom>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8F3E698A-CCD0-4DEC-902E-BC14B94C3DBD}"/>
              </a:ext>
            </a:extLst>
          </p:cNvPr>
          <p:cNvSpPr/>
          <p:nvPr/>
        </p:nvSpPr>
        <p:spPr>
          <a:xfrm>
            <a:off x="4229100" y="704850"/>
            <a:ext cx="1543050" cy="219075"/>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9" name="TextBox 8">
            <a:extLst>
              <a:ext uri="{FF2B5EF4-FFF2-40B4-BE49-F238E27FC236}">
                <a16:creationId xmlns:a16="http://schemas.microsoft.com/office/drawing/2014/main" id="{CA6EBA1F-AE2A-4AF6-B5AE-BA54A869A9EA}"/>
              </a:ext>
            </a:extLst>
          </p:cNvPr>
          <p:cNvSpPr txBox="1"/>
          <p:nvPr/>
        </p:nvSpPr>
        <p:spPr>
          <a:xfrm>
            <a:off x="552450" y="923925"/>
            <a:ext cx="2571750" cy="369332"/>
          </a:xfrm>
          <a:prstGeom prst="rect">
            <a:avLst/>
          </a:prstGeom>
          <a:noFill/>
        </p:spPr>
        <p:txBody>
          <a:bodyPr wrap="square" rtlCol="0">
            <a:spAutoFit/>
          </a:bodyPr>
          <a:lstStyle/>
          <a:p>
            <a:r>
              <a:rPr lang="en-US" dirty="0"/>
              <a:t>Use-case Diagram</a:t>
            </a:r>
            <a:endParaRPr lang="en-IN" dirty="0"/>
          </a:p>
        </p:txBody>
      </p:sp>
    </p:spTree>
    <p:extLst>
      <p:ext uri="{BB962C8B-B14F-4D97-AF65-F5344CB8AC3E}">
        <p14:creationId xmlns:p14="http://schemas.microsoft.com/office/powerpoint/2010/main" val="422658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49F4390-C27A-47C6-844B-828F200AEAFF}"/>
              </a:ext>
            </a:extLst>
          </p:cNvPr>
          <p:cNvSpPr>
            <a:spLocks noChangeArrowheads="1"/>
          </p:cNvSpPr>
          <p:nvPr/>
        </p:nvSpPr>
        <p:spPr bwMode="auto">
          <a:xfrm>
            <a:off x="4821381" y="-3133898"/>
            <a:ext cx="8076365" cy="28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3" name="TextBox 2">
            <a:extLst>
              <a:ext uri="{FF2B5EF4-FFF2-40B4-BE49-F238E27FC236}">
                <a16:creationId xmlns:a16="http://schemas.microsoft.com/office/drawing/2014/main" id="{D27F9514-8BB6-4452-A941-099C600254D4}"/>
              </a:ext>
            </a:extLst>
          </p:cNvPr>
          <p:cNvSpPr txBox="1"/>
          <p:nvPr/>
        </p:nvSpPr>
        <p:spPr>
          <a:xfrm>
            <a:off x="1105593" y="482138"/>
            <a:ext cx="18229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Verdana"/>
                <a:ea typeface="+mn-ea"/>
                <a:cs typeface="+mn-cs"/>
              </a:rPr>
              <a:t>Class Design</a:t>
            </a:r>
          </a:p>
        </p:txBody>
      </p:sp>
      <p:sp>
        <p:nvSpPr>
          <p:cNvPr id="4" name="Rectangle 2">
            <a:extLst>
              <a:ext uri="{FF2B5EF4-FFF2-40B4-BE49-F238E27FC236}">
                <a16:creationId xmlns:a16="http://schemas.microsoft.com/office/drawing/2014/main" id="{CE8B5AD8-A686-4F9E-ACDB-30E202BA1E28}"/>
              </a:ext>
            </a:extLst>
          </p:cNvPr>
          <p:cNvSpPr>
            <a:spLocks noChangeArrowheads="1"/>
          </p:cNvSpPr>
          <p:nvPr/>
        </p:nvSpPr>
        <p:spPr bwMode="auto">
          <a:xfrm>
            <a:off x="1105593" y="922711"/>
            <a:ext cx="697437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POJO Classes:</a:t>
            </a:r>
            <a:endParaRPr kumimoji="0" lang="en-US" altLang="en-US" sz="800" b="0" i="0" u="none" strike="noStrike" kern="1200" cap="none" spc="0" normalizeH="0" baseline="0" noProof="0" dirty="0">
              <a:ln>
                <a:noFill/>
              </a:ln>
              <a:solidFill>
                <a:srgbClr val="000000"/>
              </a:solidFill>
              <a:effectLst/>
              <a:uLnTx/>
              <a:uFillTx/>
              <a:latin typeface="Verdana"/>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9" name="Picture 8">
            <a:extLst>
              <a:ext uri="{FF2B5EF4-FFF2-40B4-BE49-F238E27FC236}">
                <a16:creationId xmlns:a16="http://schemas.microsoft.com/office/drawing/2014/main" id="{E12BD810-D94F-499A-9FB3-03BB9DEDFACB}"/>
              </a:ext>
            </a:extLst>
          </p:cNvPr>
          <p:cNvPicPr>
            <a:picLocks noChangeAspect="1"/>
          </p:cNvPicPr>
          <p:nvPr/>
        </p:nvPicPr>
        <p:blipFill rotWithShape="1">
          <a:blip r:embed="rId2"/>
          <a:srcRect l="32891" t="29722" r="13125"/>
          <a:stretch/>
        </p:blipFill>
        <p:spPr>
          <a:xfrm>
            <a:off x="3447356" y="628199"/>
            <a:ext cx="8260353" cy="6048825"/>
          </a:xfrm>
          <a:prstGeom prst="rect">
            <a:avLst/>
          </a:prstGeom>
        </p:spPr>
      </p:pic>
    </p:spTree>
    <p:extLst>
      <p:ext uri="{BB962C8B-B14F-4D97-AF65-F5344CB8AC3E}">
        <p14:creationId xmlns:p14="http://schemas.microsoft.com/office/powerpoint/2010/main" val="2374304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49F4390-C27A-47C6-844B-828F200AEAFF}"/>
              </a:ext>
            </a:extLst>
          </p:cNvPr>
          <p:cNvSpPr>
            <a:spLocks noChangeArrowheads="1"/>
          </p:cNvSpPr>
          <p:nvPr/>
        </p:nvSpPr>
        <p:spPr bwMode="auto">
          <a:xfrm>
            <a:off x="4821381" y="-3133898"/>
            <a:ext cx="8076365" cy="28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3" name="TextBox 2">
            <a:extLst>
              <a:ext uri="{FF2B5EF4-FFF2-40B4-BE49-F238E27FC236}">
                <a16:creationId xmlns:a16="http://schemas.microsoft.com/office/drawing/2014/main" id="{D27F9514-8BB6-4452-A941-099C600254D4}"/>
              </a:ext>
            </a:extLst>
          </p:cNvPr>
          <p:cNvSpPr txBox="1"/>
          <p:nvPr/>
        </p:nvSpPr>
        <p:spPr>
          <a:xfrm>
            <a:off x="1105593" y="482138"/>
            <a:ext cx="18229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Verdana"/>
                <a:ea typeface="+mn-ea"/>
                <a:cs typeface="+mn-cs"/>
              </a:rPr>
              <a:t>Class Design</a:t>
            </a:r>
          </a:p>
        </p:txBody>
      </p:sp>
      <p:sp>
        <p:nvSpPr>
          <p:cNvPr id="4" name="Rectangle 2">
            <a:extLst>
              <a:ext uri="{FF2B5EF4-FFF2-40B4-BE49-F238E27FC236}">
                <a16:creationId xmlns:a16="http://schemas.microsoft.com/office/drawing/2014/main" id="{CE8B5AD8-A686-4F9E-ACDB-30E202BA1E28}"/>
              </a:ext>
            </a:extLst>
          </p:cNvPr>
          <p:cNvSpPr>
            <a:spLocks noChangeArrowheads="1"/>
          </p:cNvSpPr>
          <p:nvPr/>
        </p:nvSpPr>
        <p:spPr bwMode="auto">
          <a:xfrm>
            <a:off x="1105593" y="1030432"/>
            <a:ext cx="69743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Verdana"/>
                <a:ea typeface="+mn-ea"/>
                <a:cs typeface="+mn-cs"/>
              </a:rPr>
              <a:t>Service Interface:</a:t>
            </a:r>
            <a:endParaRPr kumimoji="0" lang="en-US" sz="1800" b="0" i="0" u="none" strike="noStrike" kern="1200" cap="none" spc="0" normalizeH="0" baseline="0" noProof="0" dirty="0">
              <a:ln>
                <a:noFill/>
              </a:ln>
              <a:solidFill>
                <a:srgbClr val="000000"/>
              </a:solidFill>
              <a:effectLst/>
              <a:uLnTx/>
              <a:uFillTx/>
              <a:latin typeface="Verdana"/>
              <a:ea typeface="+mn-ea"/>
              <a:cs typeface="+mn-cs"/>
            </a:endParaRPr>
          </a:p>
        </p:txBody>
      </p:sp>
      <p:pic>
        <p:nvPicPr>
          <p:cNvPr id="6" name="Picture 5"/>
          <p:cNvPicPr/>
          <p:nvPr/>
        </p:nvPicPr>
        <p:blipFill rotWithShape="1">
          <a:blip r:embed="rId2"/>
          <a:srcRect l="18087" t="10332" r="19391" b="21940"/>
          <a:stretch/>
        </p:blipFill>
        <p:spPr bwMode="auto">
          <a:xfrm>
            <a:off x="3677653" y="1471962"/>
            <a:ext cx="6554803" cy="4158113"/>
          </a:xfrm>
          <a:prstGeom prst="rect">
            <a:avLst/>
          </a:prstGeom>
          <a:ln>
            <a:noFill/>
          </a:ln>
          <a:extLst>
            <a:ext uri="{53640926-AAD7-44D8-BBD7-CCE9431645EC}">
              <a14:shadowObscured xmlns:a14="http://schemas.microsoft.com/office/drawing/2010/main"/>
            </a:ext>
          </a:extLst>
        </p:spPr>
      </p:pic>
      <p:sp>
        <p:nvSpPr>
          <p:cNvPr id="5" name="Rectangle 4">
            <a:extLst>
              <a:ext uri="{FF2B5EF4-FFF2-40B4-BE49-F238E27FC236}">
                <a16:creationId xmlns:a16="http://schemas.microsoft.com/office/drawing/2014/main" id="{C9F89E48-F0B4-4013-B3CD-3769946D7245}"/>
              </a:ext>
            </a:extLst>
          </p:cNvPr>
          <p:cNvSpPr/>
          <p:nvPr/>
        </p:nvSpPr>
        <p:spPr>
          <a:xfrm>
            <a:off x="462212" y="4435690"/>
            <a:ext cx="3724275" cy="9503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cxnSp>
        <p:nvCxnSpPr>
          <p:cNvPr id="8" name="Straight Connector 7">
            <a:extLst>
              <a:ext uri="{FF2B5EF4-FFF2-40B4-BE49-F238E27FC236}">
                <a16:creationId xmlns:a16="http://schemas.microsoft.com/office/drawing/2014/main" id="{EAD180C8-1E32-4FE4-B3E5-C90020B64BE2}"/>
              </a:ext>
            </a:extLst>
          </p:cNvPr>
          <p:cNvCxnSpPr>
            <a:cxnSpLocks/>
          </p:cNvCxnSpPr>
          <p:nvPr/>
        </p:nvCxnSpPr>
        <p:spPr>
          <a:xfrm>
            <a:off x="485775" y="4686300"/>
            <a:ext cx="3700712"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D3A7F7D5-707C-4903-8FA2-0DA695A85AD7}"/>
              </a:ext>
            </a:extLst>
          </p:cNvPr>
          <p:cNvCxnSpPr>
            <a:cxnSpLocks/>
          </p:cNvCxnSpPr>
          <p:nvPr/>
        </p:nvCxnSpPr>
        <p:spPr>
          <a:xfrm>
            <a:off x="485775" y="4800600"/>
            <a:ext cx="3724776"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B8F07D0C-47E5-4831-A32F-E3D3BCE6D14C}"/>
              </a:ext>
            </a:extLst>
          </p:cNvPr>
          <p:cNvSpPr txBox="1"/>
          <p:nvPr/>
        </p:nvSpPr>
        <p:spPr>
          <a:xfrm>
            <a:off x="791077" y="4435690"/>
            <a:ext cx="2581275" cy="230832"/>
          </a:xfrm>
          <a:prstGeom prst="rect">
            <a:avLst/>
          </a:prstGeom>
          <a:noFill/>
        </p:spPr>
        <p:txBody>
          <a:bodyPr wrap="square" rtlCol="0">
            <a:spAutoFit/>
          </a:bodyPr>
          <a:lstStyle/>
          <a:p>
            <a:pPr algn="ctr"/>
            <a:r>
              <a:rPr lang="en-US" sz="900" b="1" dirty="0"/>
              <a:t>IPatientService</a:t>
            </a:r>
            <a:endParaRPr lang="en-IN" sz="1200" b="1" dirty="0"/>
          </a:p>
        </p:txBody>
      </p:sp>
      <p:sp>
        <p:nvSpPr>
          <p:cNvPr id="11" name="TextBox 10">
            <a:extLst>
              <a:ext uri="{FF2B5EF4-FFF2-40B4-BE49-F238E27FC236}">
                <a16:creationId xmlns:a16="http://schemas.microsoft.com/office/drawing/2014/main" id="{0A5DB101-7465-497B-A2C9-B66C908EE1BF}"/>
              </a:ext>
            </a:extLst>
          </p:cNvPr>
          <p:cNvSpPr txBox="1"/>
          <p:nvPr/>
        </p:nvSpPr>
        <p:spPr>
          <a:xfrm>
            <a:off x="438150" y="4910864"/>
            <a:ext cx="3724274" cy="461665"/>
          </a:xfrm>
          <a:prstGeom prst="rect">
            <a:avLst/>
          </a:prstGeom>
          <a:noFill/>
        </p:spPr>
        <p:txBody>
          <a:bodyPr wrap="square" rtlCol="0">
            <a:spAutoFit/>
          </a:bodyPr>
          <a:lstStyle/>
          <a:p>
            <a:r>
              <a:rPr lang="en-IN" sz="800" dirty="0">
                <a:solidFill>
                  <a:srgbClr val="000000"/>
                </a:solidFill>
                <a:latin typeface="Consolas" panose="020B0609020204030204" pitchFamily="49" charset="0"/>
              </a:rPr>
              <a:t>+getAllPatientIssues():List&lt;PatientIssues&gt;</a:t>
            </a:r>
          </a:p>
          <a:p>
            <a:r>
              <a:rPr lang="en-IN" sz="800" dirty="0">
                <a:solidFill>
                  <a:srgbClr val="000000"/>
                </a:solidFill>
                <a:latin typeface="Consolas" panose="020B0609020204030204" pitchFamily="49" charset="0"/>
              </a:rPr>
              <a:t>+addPatientIssue(PatientIssue </a:t>
            </a:r>
            <a:r>
              <a:rPr lang="en-IN" sz="800" dirty="0">
                <a:solidFill>
                  <a:srgbClr val="6A3E3E"/>
                </a:solidFill>
                <a:latin typeface="Consolas" panose="020B0609020204030204" pitchFamily="49" charset="0"/>
              </a:rPr>
              <a:t>patientIssue</a:t>
            </a:r>
            <a:r>
              <a:rPr lang="en-IN" sz="800" dirty="0">
                <a:solidFill>
                  <a:srgbClr val="000000"/>
                </a:solidFill>
                <a:latin typeface="Consolas" panose="020B0609020204030204" pitchFamily="49" charset="0"/>
              </a:rPr>
              <a:t>): PatientIssue</a:t>
            </a:r>
          </a:p>
          <a:p>
            <a:r>
              <a:rPr lang="en-IN" sz="800" dirty="0">
                <a:solidFill>
                  <a:srgbClr val="000000"/>
                </a:solidFill>
                <a:latin typeface="Consolas" panose="020B0609020204030204" pitchFamily="49" charset="0"/>
              </a:rPr>
              <a:t>+findPatientIssueByPatientId(Integer </a:t>
            </a:r>
            <a:r>
              <a:rPr lang="en-IN" sz="800" dirty="0">
                <a:solidFill>
                  <a:srgbClr val="6A3E3E"/>
                </a:solidFill>
                <a:latin typeface="Consolas" panose="020B0609020204030204" pitchFamily="49" charset="0"/>
              </a:rPr>
              <a:t>patientId</a:t>
            </a:r>
            <a:r>
              <a:rPr lang="en-IN" sz="800" dirty="0">
                <a:solidFill>
                  <a:srgbClr val="000000"/>
                </a:solidFill>
                <a:latin typeface="Consolas" panose="020B0609020204030204" pitchFamily="49" charset="0"/>
              </a:rPr>
              <a:t>):PatientIssue</a:t>
            </a:r>
            <a:endParaRPr lang="en-IN" sz="800" dirty="0"/>
          </a:p>
        </p:txBody>
      </p:sp>
    </p:spTree>
    <p:extLst>
      <p:ext uri="{BB962C8B-B14F-4D97-AF65-F5344CB8AC3E}">
        <p14:creationId xmlns:p14="http://schemas.microsoft.com/office/powerpoint/2010/main" val="573456456"/>
      </p:ext>
    </p:extLst>
  </p:cSld>
  <p:clrMapOvr>
    <a:masterClrMapping/>
  </p:clrMapOvr>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4.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5.xml><?xml version="1.0" encoding="utf-8"?>
<a:theme xmlns:a="http://schemas.openxmlformats.org/drawingml/2006/main" name="1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6.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12" ma:contentTypeDescription="Create a new document." ma:contentTypeScope="" ma:versionID="db045e7d1992db9cfc8b663ee4dda2d2">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a2bd43f3c01a0467341ff5ba4dd99e21"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Level xmlns="26bed2a0-a239-4228-bd8e-b46f54fc12da">L1</Level>
    <Material_x0020_Type xmlns="26bed2a0-a239-4228-bd8e-b46f54fc12da">Class book</Material_x0020_Type>
    <Category xmlns="26bed2a0-a239-4228-bd8e-b46f54fc12da">Module Artifact</Category>
  </documentManagement>
</p:properties>
</file>

<file path=customXml/itemProps1.xml><?xml version="1.0" encoding="utf-8"?>
<ds:datastoreItem xmlns:ds="http://schemas.openxmlformats.org/officeDocument/2006/customXml" ds:itemID="{BEC95F5B-AB35-40B8-B7CD-290AC6E928B1}">
  <ds:schemaRefs>
    <ds:schemaRef ds:uri="http://schemas.microsoft.com/sharepoint/v3/contenttype/forms"/>
  </ds:schemaRefs>
</ds:datastoreItem>
</file>

<file path=customXml/itemProps2.xml><?xml version="1.0" encoding="utf-8"?>
<ds:datastoreItem xmlns:ds="http://schemas.openxmlformats.org/officeDocument/2006/customXml" ds:itemID="{327C1CF7-5BEC-4DFA-8A3F-F8B719510B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26bed2a0-a239-4228-bd8e-b46f54fc1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492FA4D-2885-43BF-84F9-6FD5B3C172AA}">
  <ds:schemaRefs>
    <ds:schemaRef ds:uri="http://schemas.microsoft.com/office/infopath/2007/PartnerControls"/>
    <ds:schemaRef ds:uri="26bed2a0-a239-4228-bd8e-b46f54fc12da"/>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sharepoint/v3/field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11583</TotalTime>
  <Words>530</Words>
  <Application>Microsoft Office PowerPoint</Application>
  <PresentationFormat>Widescreen</PresentationFormat>
  <Paragraphs>178</Paragraphs>
  <Slides>19</Slides>
  <Notes>0</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19</vt:i4>
      </vt:variant>
    </vt:vector>
  </HeadingPairs>
  <TitlesOfParts>
    <vt:vector size="33" baseType="lpstr">
      <vt:lpstr>Arial</vt:lpstr>
      <vt:lpstr>Calibri</vt:lpstr>
      <vt:lpstr>Century Gothic</vt:lpstr>
      <vt:lpstr>Consolas</vt:lpstr>
      <vt:lpstr>Segoe UI</vt:lpstr>
      <vt:lpstr>Verdana</vt:lpstr>
      <vt:lpstr>Wingdings</vt:lpstr>
      <vt:lpstr>Wingdings 3</vt:lpstr>
      <vt:lpstr>Capgemini 2017_Cover slides</vt:lpstr>
      <vt:lpstr>Content Layouts</vt:lpstr>
      <vt:lpstr>Content and Image Layouts</vt:lpstr>
      <vt:lpstr>Section slides</vt:lpstr>
      <vt:lpstr>1_Content Layouts</vt:lpstr>
      <vt:lpstr>Wisp</vt:lpstr>
      <vt:lpstr>PowerPoint Presentation</vt:lpstr>
      <vt:lpstr>PowerPoint Presentation</vt:lpstr>
      <vt:lpstr>Problem Statement</vt:lpstr>
      <vt:lpstr>PowerPoint Presentation</vt:lpstr>
      <vt:lpstr>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Kulkarni, Sagar</dc:creator>
  <cp:lastModifiedBy>Sharath Kumar A</cp:lastModifiedBy>
  <cp:revision>85</cp:revision>
  <dcterms:created xsi:type="dcterms:W3CDTF">2018-05-28T05:37:39Z</dcterms:created>
  <dcterms:modified xsi:type="dcterms:W3CDTF">2021-06-22T09:27:28Z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0x010100064F797F9BD2124B9B89E1787624A7F8</vt:lpwstr>
  </property>
</Properties>
</file>